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1"/>
  </p:notesMasterIdLst>
  <p:sldIdLst>
    <p:sldId id="256" r:id="rId2"/>
    <p:sldId id="257" r:id="rId3"/>
    <p:sldId id="258" r:id="rId4"/>
    <p:sldId id="259" r:id="rId5"/>
    <p:sldId id="286"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5" r:id="rId29"/>
    <p:sldId id="284" r:id="rId30"/>
  </p:sldIdLst>
  <p:sldSz cx="9144000" cy="5143500" type="screen16x9"/>
  <p:notesSz cx="6858000" cy="9144000"/>
  <p:embeddedFontLst>
    <p:embeddedFont>
      <p:font typeface="Gill Sans"/>
      <p:regular r:id="rId32"/>
      <p:bold r:id="rId33"/>
    </p:embeddedFont>
    <p:embeddedFont>
      <p:font typeface="Libre Franklin" pitchFamily="2" charset="0"/>
      <p:regular r:id="rId34"/>
      <p:bold r:id="rId35"/>
      <p:italic r:id="rId36"/>
      <p:boldItalic r:id="rId37"/>
    </p:embeddedFont>
    <p:embeddedFont>
      <p:font typeface="Public Sans"/>
      <p:regular r:id="rId38"/>
      <p:bold r:id="rId39"/>
      <p:italic r:id="rId40"/>
      <p:boldItalic r:id="rId41"/>
    </p:embeddedFont>
    <p:embeddedFont>
      <p:font typeface="Roboto" panose="020000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8" roundtripDataSignature="AMtx7mhxMlk09Dp/tUFv+v9EZYCRtyVRL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74"/>
    <p:restoredTop sz="94729"/>
  </p:normalViewPr>
  <p:slideViewPr>
    <p:cSldViewPr snapToGrid="0">
      <p:cViewPr varScale="1">
        <p:scale>
          <a:sx n="83" d="100"/>
          <a:sy n="83" d="100"/>
        </p:scale>
        <p:origin x="852" y="52"/>
      </p:cViewPr>
      <p:guideLst/>
    </p:cSldViewPr>
  </p:slideViewPr>
  <p:outlineViewPr>
    <p:cViewPr>
      <p:scale>
        <a:sx n="33" d="100"/>
        <a:sy n="33" d="100"/>
      </p:scale>
      <p:origin x="0" y="-1846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customschemas.google.com/relationships/presentationmetadata" Target="meta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www.section508.gov/manage/section-508-assessment/2023/message-from-gsa-administrator/"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www.section508.gov/manage/section-508-assessment/criteria-01/" TargetMode="External"/><Relationship Id="rId5" Type="http://schemas.openxmlformats.org/officeDocument/2006/relationships/hyperlink" Target="https://www.section508.gov/manage/section-508-assessment/2023/assessment-data-downloads/" TargetMode="External"/><Relationship Id="rId4" Type="http://schemas.openxmlformats.org/officeDocument/2006/relationships/hyperlink" Target="https://assets.section508.gov/files/reports/cr-2023/FY%2023%20Governmentwide%20Section%20508%20Assessment%20Report.pdf" TargetMode="Externa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section508.gov/contact-us/" TargetMode="External"/><Relationship Id="rId2" Type="http://schemas.openxmlformats.org/officeDocument/2006/relationships/slide" Target="../slides/slide27.xml"/><Relationship Id="rId1" Type="http://schemas.openxmlformats.org/officeDocument/2006/relationships/notesMaster" Target="../notesMasters/notesMaster1.xml"/><Relationship Id="rId6" Type="http://schemas.openxmlformats.org/officeDocument/2006/relationships/hyperlink" Target="mailto:508@access-board.gov" TargetMode="External"/><Relationship Id="rId5" Type="http://schemas.openxmlformats.org/officeDocument/2006/relationships/hyperlink" Target="https://www.access-board.gov/contact/" TargetMode="External"/><Relationship Id="rId4" Type="http://schemas.openxmlformats.org/officeDocument/2006/relationships/hyperlink" Target="mailto:section.508@gsa.gov" TargetMode="Externa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119" name="Google Shape;11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300"/>
              <a:buFont typeface="Calibri"/>
              <a:buNone/>
            </a:pPr>
            <a:fld id="{00000000-1234-1234-1234-123412341234}" type="slidenum">
              <a:rPr lang="en" sz="1300" b="0" i="0" u="none" strike="noStrike" cap="none">
                <a:solidFill>
                  <a:srgbClr val="000000"/>
                </a:solidFill>
                <a:latin typeface="Calibri"/>
                <a:ea typeface="Calibri"/>
                <a:cs typeface="Calibri"/>
                <a:sym typeface="Calibri"/>
              </a:rPr>
              <a:t>1</a:t>
            </a:fld>
            <a:endParaRPr sz="13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9" name="Google Shape;199;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200" name="Google Shape;200;p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10</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p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209" name="Google Shape;209;p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11</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7" name="Google Shape;21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3" name="Google Shape;223;p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224" name="Google Shape;224;p1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13</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1" name="Google Shape;231;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7" name="Google Shape;237;p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238" name="Google Shape;238;p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15</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252" name="Google Shape;252;p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16</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5" name="Google Shape;26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1" name="Google Shape;271;p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272" name="Google Shape;272;p1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18</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1" name="Google Shape;281;p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 sz="1200">
                <a:solidFill>
                  <a:srgbClr val="1B1B1B"/>
                </a:solidFill>
                <a:highlight>
                  <a:srgbClr val="FFFFFF"/>
                </a:highlight>
                <a:latin typeface="Roboto"/>
                <a:ea typeface="Roboto"/>
                <a:cs typeface="Roboto"/>
                <a:sym typeface="Roboto"/>
              </a:rPr>
              <a:t>Over the past year, the SRT development team has overhauled and reconfigured the tool’s User Interface and User Experience; increased security measures and removed all vulnerabilities around SRT updated machine-learning algorithms for natural language processing; and cleaned up and migrated all open source repositories for easier public use.</a:t>
            </a:r>
            <a:endParaRPr/>
          </a:p>
        </p:txBody>
      </p:sp>
      <p:sp>
        <p:nvSpPr>
          <p:cNvPr id="282" name="Google Shape;282;p1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19</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 name="Google Shape;126;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127" name="Google Shape;127;p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2</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0" name="Google Shape;29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6" name="Google Shape;296;p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297" name="Google Shape;297;p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21</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0" name="Google Shape;310;p2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311" name="Google Shape;311;p2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22</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2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8" name="Google Shape;31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4" name="Google Shape;324;p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325" name="Google Shape;325;p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24</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2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4" name="Google Shape;334;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1" name="Google Shape;341;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1200"/>
              <a:t>The </a:t>
            </a:r>
            <a:r>
              <a:rPr lang="en" sz="1200" b="1"/>
              <a:t>web version of the report</a:t>
            </a:r>
            <a:r>
              <a:rPr lang="en" sz="1200"/>
              <a:t> is available at: </a:t>
            </a:r>
            <a:r>
              <a:rPr lang="en" sz="1200" u="sng">
                <a:solidFill>
                  <a:schemeClr val="hlink"/>
                </a:solidFill>
                <a:hlinkClick r:id="rId3"/>
              </a:rPr>
              <a:t>https://www.section508.gov/manage/section-508-assessment/2023/message-from-gsa-administrator/</a:t>
            </a:r>
            <a:endParaRPr sz="1200"/>
          </a:p>
          <a:p>
            <a:pPr marL="0" lvl="0" indent="0" algn="l" rtl="0">
              <a:lnSpc>
                <a:spcPct val="100000"/>
              </a:lnSpc>
              <a:spcBef>
                <a:spcPts val="0"/>
              </a:spcBef>
              <a:spcAft>
                <a:spcPts val="0"/>
              </a:spcAft>
              <a:buSzPts val="1100"/>
              <a:buNone/>
            </a:pPr>
            <a:r>
              <a:rPr lang="en" sz="1200"/>
              <a:t>A </a:t>
            </a:r>
            <a:r>
              <a:rPr lang="en" sz="1200" b="1"/>
              <a:t>downloadable PDF version of the report</a:t>
            </a:r>
            <a:r>
              <a:rPr lang="en" sz="1200"/>
              <a:t> is available at: </a:t>
            </a:r>
            <a:r>
              <a:rPr lang="en" sz="1200" u="sng">
                <a:solidFill>
                  <a:schemeClr val="hlink"/>
                </a:solidFill>
                <a:hlinkClick r:id="rId4"/>
              </a:rPr>
              <a:t>https://assets.section508.gov/files/reports/cr-2023/FY%2023%20Governmentwide%20Section%20508%20Assessment%20Report.pdf</a:t>
            </a:r>
            <a:endParaRPr sz="1200"/>
          </a:p>
          <a:p>
            <a:pPr marL="0" lvl="0" indent="0" algn="l" rtl="0">
              <a:lnSpc>
                <a:spcPct val="100000"/>
              </a:lnSpc>
              <a:spcBef>
                <a:spcPts val="0"/>
              </a:spcBef>
              <a:spcAft>
                <a:spcPts val="0"/>
              </a:spcAft>
              <a:buSzPts val="1100"/>
              <a:buNone/>
            </a:pPr>
            <a:r>
              <a:rPr lang="en" sz="1200"/>
              <a:t>All </a:t>
            </a:r>
            <a:r>
              <a:rPr lang="en" sz="1200" b="1"/>
              <a:t>response data</a:t>
            </a:r>
            <a:r>
              <a:rPr lang="en" sz="1200"/>
              <a:t> is available at: </a:t>
            </a:r>
            <a:r>
              <a:rPr lang="en" sz="1200" u="sng">
                <a:solidFill>
                  <a:schemeClr val="hlink"/>
                </a:solidFill>
                <a:hlinkClick r:id="rId5"/>
              </a:rPr>
              <a:t>https://www.section508.gov/manage/section-508-assessment/2023/assessment-data-downloads/</a:t>
            </a:r>
            <a:endParaRPr sz="1200"/>
          </a:p>
          <a:p>
            <a:pPr marL="0" lvl="0" indent="0" algn="l" rtl="0">
              <a:lnSpc>
                <a:spcPct val="100000"/>
              </a:lnSpc>
              <a:spcBef>
                <a:spcPts val="0"/>
              </a:spcBef>
              <a:spcAft>
                <a:spcPts val="0"/>
              </a:spcAft>
              <a:buSzPts val="1100"/>
              <a:buNone/>
            </a:pPr>
            <a:r>
              <a:rPr lang="en" sz="1200"/>
              <a:t>All </a:t>
            </a:r>
            <a:r>
              <a:rPr lang="en" sz="1200" b="1"/>
              <a:t>FY23 criteria and instructions </a:t>
            </a:r>
            <a:r>
              <a:rPr lang="en" sz="1200"/>
              <a:t>are available at: </a:t>
            </a:r>
            <a:r>
              <a:rPr lang="en" sz="1200" u="sng">
                <a:solidFill>
                  <a:schemeClr val="hlink"/>
                </a:solidFill>
                <a:hlinkClick r:id="rId6"/>
              </a:rPr>
              <a:t>https://www.section508.gov/manage/section-508-assessment/criteria-01/</a:t>
            </a:r>
            <a:endParaRPr sz="1200"/>
          </a:p>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8" name="Google Shape;348;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600"/>
              <a:buFont typeface="Roboto"/>
              <a:buNone/>
            </a:pPr>
            <a:r>
              <a:rPr lang="en" sz="1600" b="1">
                <a:highlight>
                  <a:srgbClr val="FFFFFF"/>
                </a:highlight>
                <a:latin typeface="Roboto"/>
                <a:ea typeface="Roboto"/>
                <a:cs typeface="Roboto"/>
                <a:sym typeface="Roboto"/>
              </a:rPr>
              <a:t>Contact the GSA Government-wide IT Accessibility Program:</a:t>
            </a:r>
            <a:endParaRPr/>
          </a:p>
          <a:p>
            <a:pPr marL="0" lvl="0" indent="0" algn="l" rtl="0">
              <a:lnSpc>
                <a:spcPct val="100000"/>
              </a:lnSpc>
              <a:spcBef>
                <a:spcPts val="1600"/>
              </a:spcBef>
              <a:spcAft>
                <a:spcPts val="0"/>
              </a:spcAft>
              <a:buSzPts val="1100"/>
              <a:buNone/>
            </a:pPr>
            <a:r>
              <a:rPr lang="en" sz="1200">
                <a:solidFill>
                  <a:schemeClr val="dk1"/>
                </a:solidFill>
                <a:highlight>
                  <a:srgbClr val="FFFFFF"/>
                </a:highlight>
                <a:latin typeface="Roboto"/>
                <a:ea typeface="Roboto"/>
                <a:cs typeface="Roboto"/>
                <a:sym typeface="Roboto"/>
              </a:rPr>
              <a:t>Visit our Contact Us page at</a:t>
            </a:r>
            <a:r>
              <a:rPr lang="en" sz="1200">
                <a:solidFill>
                  <a:srgbClr val="1763CF"/>
                </a:solidFill>
                <a:highlight>
                  <a:srgbClr val="FFFFFF"/>
                </a:highlight>
                <a:latin typeface="Roboto"/>
                <a:ea typeface="Roboto"/>
                <a:cs typeface="Roboto"/>
                <a:sym typeface="Roboto"/>
              </a:rPr>
              <a:t> </a:t>
            </a:r>
            <a:r>
              <a:rPr lang="en" sz="1200" u="sng">
                <a:solidFill>
                  <a:schemeClr val="hlink"/>
                </a:solidFill>
                <a:highlight>
                  <a:srgbClr val="FFFFFF"/>
                </a:highlight>
                <a:latin typeface="Roboto"/>
                <a:ea typeface="Roboto"/>
                <a:cs typeface="Roboto"/>
                <a:sym typeface="Roboto"/>
                <a:hlinkClick r:id="rId3"/>
              </a:rPr>
              <a:t>https://www.section508.gov/contact-us/</a:t>
            </a:r>
            <a:endParaRPr sz="1200">
              <a:solidFill>
                <a:srgbClr val="1B1B1B"/>
              </a:solidFill>
              <a:highlight>
                <a:srgbClr val="FFFFFF"/>
              </a:highlight>
              <a:latin typeface="Roboto"/>
              <a:ea typeface="Roboto"/>
              <a:cs typeface="Roboto"/>
              <a:sym typeface="Roboto"/>
            </a:endParaRPr>
          </a:p>
          <a:p>
            <a:pPr marL="0" lvl="0" indent="0" algn="l" rtl="0">
              <a:lnSpc>
                <a:spcPct val="100000"/>
              </a:lnSpc>
              <a:spcBef>
                <a:spcPts val="0"/>
              </a:spcBef>
              <a:spcAft>
                <a:spcPts val="0"/>
              </a:spcAft>
              <a:buSzPts val="1100"/>
              <a:buNone/>
            </a:pPr>
            <a:r>
              <a:rPr lang="en" sz="1200">
                <a:solidFill>
                  <a:srgbClr val="1B1B1B"/>
                </a:solidFill>
                <a:highlight>
                  <a:srgbClr val="FFFFFF"/>
                </a:highlight>
                <a:latin typeface="Roboto"/>
                <a:ea typeface="Roboto"/>
                <a:cs typeface="Roboto"/>
                <a:sym typeface="Roboto"/>
              </a:rPr>
              <a:t>Contact us via email at </a:t>
            </a:r>
            <a:r>
              <a:rPr lang="en" sz="1200" u="sng">
                <a:solidFill>
                  <a:schemeClr val="hlink"/>
                </a:solidFill>
                <a:highlight>
                  <a:srgbClr val="FFFFFF"/>
                </a:highlight>
                <a:latin typeface="Roboto"/>
                <a:ea typeface="Roboto"/>
                <a:cs typeface="Roboto"/>
                <a:sym typeface="Roboto"/>
                <a:hlinkClick r:id="rId4"/>
              </a:rPr>
              <a:t>section.508@gsa.gov</a:t>
            </a:r>
            <a:endParaRPr sz="1200">
              <a:solidFill>
                <a:srgbClr val="1763CF"/>
              </a:solidFill>
              <a:highlight>
                <a:srgbClr val="FFFFFF"/>
              </a:highlight>
              <a:latin typeface="Roboto"/>
              <a:ea typeface="Roboto"/>
              <a:cs typeface="Roboto"/>
              <a:sym typeface="Roboto"/>
            </a:endParaRPr>
          </a:p>
          <a:p>
            <a:pPr marL="0" lvl="0" indent="0" algn="l" rtl="0">
              <a:lnSpc>
                <a:spcPct val="100000"/>
              </a:lnSpc>
              <a:spcBef>
                <a:spcPts val="1600"/>
              </a:spcBef>
              <a:spcAft>
                <a:spcPts val="0"/>
              </a:spcAft>
              <a:buClr>
                <a:schemeClr val="dk1"/>
              </a:buClr>
              <a:buSzPts val="1600"/>
              <a:buFont typeface="Calibri"/>
              <a:buNone/>
            </a:pPr>
            <a:endParaRPr sz="1600" b="1">
              <a:highlight>
                <a:srgbClr val="FFFFFF"/>
              </a:highlight>
              <a:latin typeface="Roboto"/>
              <a:ea typeface="Roboto"/>
              <a:cs typeface="Roboto"/>
              <a:sym typeface="Roboto"/>
            </a:endParaRPr>
          </a:p>
          <a:p>
            <a:pPr marL="0" lvl="0" indent="0" algn="l" rtl="0">
              <a:lnSpc>
                <a:spcPct val="100000"/>
              </a:lnSpc>
              <a:spcBef>
                <a:spcPts val="1600"/>
              </a:spcBef>
              <a:spcAft>
                <a:spcPts val="0"/>
              </a:spcAft>
              <a:buClr>
                <a:schemeClr val="dk1"/>
              </a:buClr>
              <a:buSzPts val="1600"/>
              <a:buFont typeface="Roboto"/>
              <a:buNone/>
            </a:pPr>
            <a:r>
              <a:rPr lang="en" sz="1600" b="1">
                <a:highlight>
                  <a:srgbClr val="FFFFFF"/>
                </a:highlight>
                <a:latin typeface="Roboto"/>
                <a:ea typeface="Roboto"/>
                <a:cs typeface="Roboto"/>
                <a:sym typeface="Roboto"/>
              </a:rPr>
              <a:t>Contact the U.S. Access Board:</a:t>
            </a:r>
            <a:endParaRPr/>
          </a:p>
          <a:p>
            <a:pPr marL="0" lvl="0" indent="0" algn="l" rtl="0">
              <a:lnSpc>
                <a:spcPct val="100000"/>
              </a:lnSpc>
              <a:spcBef>
                <a:spcPts val="1600"/>
              </a:spcBef>
              <a:spcAft>
                <a:spcPts val="0"/>
              </a:spcAft>
              <a:buSzPts val="1100"/>
              <a:buNone/>
            </a:pPr>
            <a:r>
              <a:rPr lang="en" sz="1200" u="sng">
                <a:solidFill>
                  <a:schemeClr val="hlink"/>
                </a:solidFill>
                <a:highlight>
                  <a:srgbClr val="FFFFFF"/>
                </a:highlight>
                <a:latin typeface="Roboto"/>
                <a:ea typeface="Roboto"/>
                <a:cs typeface="Roboto"/>
                <a:sym typeface="Roboto"/>
                <a:hlinkClick r:id="rId5"/>
              </a:rPr>
              <a:t>Access Board Contact Us page</a:t>
            </a:r>
            <a:r>
              <a:rPr lang="en" sz="1200">
                <a:solidFill>
                  <a:schemeClr val="accent1"/>
                </a:solidFill>
                <a:highlight>
                  <a:srgbClr val="FFFFFF"/>
                </a:highlight>
                <a:latin typeface="Roboto"/>
                <a:ea typeface="Roboto"/>
                <a:cs typeface="Roboto"/>
                <a:sym typeface="Roboto"/>
              </a:rPr>
              <a:t> </a:t>
            </a:r>
            <a:r>
              <a:rPr lang="en" sz="1200">
                <a:solidFill>
                  <a:schemeClr val="dk1"/>
                </a:solidFill>
                <a:highlight>
                  <a:srgbClr val="FFFFFF"/>
                </a:highlight>
                <a:latin typeface="Roboto"/>
                <a:ea typeface="Roboto"/>
                <a:cs typeface="Roboto"/>
                <a:sym typeface="Roboto"/>
              </a:rPr>
              <a:t>(https://www.access-board.gov/contact/)</a:t>
            </a:r>
            <a:endParaRPr/>
          </a:p>
          <a:p>
            <a:pPr marL="0" lvl="0" indent="0" algn="l" rtl="0">
              <a:lnSpc>
                <a:spcPct val="100000"/>
              </a:lnSpc>
              <a:spcBef>
                <a:spcPts val="0"/>
              </a:spcBef>
              <a:spcAft>
                <a:spcPts val="0"/>
              </a:spcAft>
              <a:buSzPts val="1100"/>
              <a:buNone/>
            </a:pPr>
            <a:r>
              <a:rPr lang="en" sz="1200">
                <a:solidFill>
                  <a:srgbClr val="1B1B1B"/>
                </a:solidFill>
                <a:highlight>
                  <a:srgbClr val="FFFFFF"/>
                </a:highlight>
                <a:latin typeface="Roboto"/>
                <a:ea typeface="Roboto"/>
                <a:cs typeface="Roboto"/>
                <a:sym typeface="Roboto"/>
              </a:rPr>
              <a:t>Email: </a:t>
            </a:r>
            <a:r>
              <a:rPr lang="en" sz="1200" u="sng">
                <a:solidFill>
                  <a:schemeClr val="hlink"/>
                </a:solidFill>
                <a:highlight>
                  <a:srgbClr val="FFFFFF"/>
                </a:highlight>
                <a:latin typeface="Roboto"/>
                <a:ea typeface="Roboto"/>
                <a:cs typeface="Roboto"/>
                <a:sym typeface="Roboto"/>
                <a:hlinkClick r:id="rId6"/>
              </a:rPr>
              <a:t>508@access-board.gov</a:t>
            </a:r>
            <a:endParaRPr sz="1200">
              <a:highlight>
                <a:srgbClr val="FFFFFF"/>
              </a:highlight>
              <a:latin typeface="Roboto"/>
              <a:ea typeface="Roboto"/>
              <a:cs typeface="Roboto"/>
              <a:sym typeface="Roboto"/>
            </a:endParaRPr>
          </a:p>
          <a:p>
            <a:pPr marL="0" lvl="0" indent="0" algn="l" rtl="0">
              <a:lnSpc>
                <a:spcPct val="100000"/>
              </a:lnSpc>
              <a:spcBef>
                <a:spcPts val="0"/>
              </a:spcBef>
              <a:spcAft>
                <a:spcPts val="0"/>
              </a:spcAft>
              <a:buSzPts val="1100"/>
              <a:buNone/>
            </a:pPr>
            <a:r>
              <a:rPr lang="en" sz="1200">
                <a:solidFill>
                  <a:srgbClr val="1B1B1B"/>
                </a:solidFill>
                <a:highlight>
                  <a:srgbClr val="FFFFFF"/>
                </a:highlight>
                <a:latin typeface="Roboto"/>
                <a:ea typeface="Roboto"/>
                <a:cs typeface="Roboto"/>
                <a:sym typeface="Roboto"/>
              </a:rPr>
              <a:t>Phone: (202) 272-0080, extension 3 (voice)</a:t>
            </a:r>
            <a:endParaRPr/>
          </a:p>
          <a:p>
            <a:pPr marL="0" lvl="0" indent="0" algn="l" rtl="0">
              <a:lnSpc>
                <a:spcPct val="100000"/>
              </a:lnSpc>
              <a:spcBef>
                <a:spcPts val="0"/>
              </a:spcBef>
              <a:spcAft>
                <a:spcPts val="0"/>
              </a:spcAft>
              <a:buSzPts val="1100"/>
              <a:buNone/>
            </a:pPr>
            <a:r>
              <a:rPr lang="en" sz="1200">
                <a:solidFill>
                  <a:srgbClr val="1B1B1B"/>
                </a:solidFill>
                <a:highlight>
                  <a:srgbClr val="FFFFFF"/>
                </a:highlight>
                <a:latin typeface="Roboto"/>
                <a:ea typeface="Roboto"/>
                <a:cs typeface="Roboto"/>
                <a:sym typeface="Roboto"/>
              </a:rPr>
              <a:t>Fax: (202) 272-0081</a:t>
            </a:r>
            <a:endParaRPr/>
          </a:p>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154957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4" name="Google Shape;364;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 sz="1200" b="0" i="0" u="none" strike="noStrike" cap="none">
                <a:solidFill>
                  <a:srgbClr val="000000"/>
                </a:solidFill>
                <a:latin typeface="Calibri"/>
                <a:ea typeface="Calibri"/>
                <a:cs typeface="Calibri"/>
                <a:sym typeface="Calibri"/>
              </a:rPr>
              <a:t>3</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4:notes"/>
          <p:cNvSpPr>
            <a:spLocks noGrp="1" noRot="1" noChangeAspect="1"/>
          </p:cNvSpPr>
          <p:nvPr>
            <p:ph type="sldImg" idx="2"/>
          </p:nvPr>
        </p:nvSpPr>
        <p:spPr>
          <a:xfrm>
            <a:off x="2547938" y="877888"/>
            <a:ext cx="4213225" cy="237013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 name="Google Shape;148;p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149" name="Google Shape;149;p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100"/>
              <a:buFont typeface="Calibri"/>
              <a:buNone/>
            </a:pPr>
            <a:fld id="{00000000-1234-1234-1234-123412341234}" type="slidenum">
              <a:rPr lang="en" sz="1100" b="0" i="0" u="none" strike="noStrike" cap="none">
                <a:solidFill>
                  <a:srgbClr val="000000"/>
                </a:solidFill>
                <a:latin typeface="Calibri"/>
                <a:ea typeface="Calibri"/>
                <a:cs typeface="Calibri"/>
                <a:sym typeface="Calibri"/>
              </a:rPr>
              <a:t>4</a:t>
            </a:fld>
            <a:endParaRPr sz="11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19984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7" name="Google Shape;167;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168" name="Google Shape;168;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6</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 name="Google Shape;174;p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175" name="Google Shape;175;p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7</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184" name="Google Shape;184;p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2" name="Google Shape;192;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193" name="Google Shape;193;p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9</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SECTION_HEADER_1_1">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31"/>
          <p:cNvSpPr txBox="1">
            <a:spLocks noGrp="1"/>
          </p:cNvSpPr>
          <p:nvPr>
            <p:ph type="title"/>
          </p:nvPr>
        </p:nvSpPr>
        <p:spPr>
          <a:xfrm>
            <a:off x="623888" y="699742"/>
            <a:ext cx="5712600" cy="21396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11" name="Google Shape;11;p31"/>
          <p:cNvSpPr txBox="1">
            <a:spLocks noGrp="1"/>
          </p:cNvSpPr>
          <p:nvPr>
            <p:ph type="body" idx="1"/>
          </p:nvPr>
        </p:nvSpPr>
        <p:spPr>
          <a:xfrm>
            <a:off x="623888" y="2859535"/>
            <a:ext cx="5712600" cy="11250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1200"/>
              </a:spcBef>
              <a:spcAft>
                <a:spcPts val="0"/>
              </a:spcAft>
              <a:buClr>
                <a:srgbClr val="888888"/>
              </a:buClr>
              <a:buSzPts val="1500"/>
              <a:buNone/>
              <a:defRPr sz="1500">
                <a:solidFill>
                  <a:srgbClr val="888888"/>
                </a:solidFill>
              </a:defRPr>
            </a:lvl2pPr>
            <a:lvl3pPr marL="1371600" lvl="2" indent="-228600" algn="l">
              <a:lnSpc>
                <a:spcPct val="90000"/>
              </a:lnSpc>
              <a:spcBef>
                <a:spcPts val="1200"/>
              </a:spcBef>
              <a:spcAft>
                <a:spcPts val="0"/>
              </a:spcAft>
              <a:buClr>
                <a:srgbClr val="888888"/>
              </a:buClr>
              <a:buSzPts val="1400"/>
              <a:buNone/>
              <a:defRPr sz="1400">
                <a:solidFill>
                  <a:srgbClr val="888888"/>
                </a:solidFill>
              </a:defRPr>
            </a:lvl3pPr>
            <a:lvl4pPr marL="1828800" lvl="3" indent="-228600" algn="l">
              <a:lnSpc>
                <a:spcPct val="90000"/>
              </a:lnSpc>
              <a:spcBef>
                <a:spcPts val="1200"/>
              </a:spcBef>
              <a:spcAft>
                <a:spcPts val="0"/>
              </a:spcAft>
              <a:buClr>
                <a:srgbClr val="888888"/>
              </a:buClr>
              <a:buSzPts val="1200"/>
              <a:buNone/>
              <a:defRPr sz="1200">
                <a:solidFill>
                  <a:srgbClr val="888888"/>
                </a:solidFill>
              </a:defRPr>
            </a:lvl4pPr>
            <a:lvl5pPr marL="2286000" lvl="4" indent="-228600" algn="l">
              <a:lnSpc>
                <a:spcPct val="90000"/>
              </a:lnSpc>
              <a:spcBef>
                <a:spcPts val="1200"/>
              </a:spcBef>
              <a:spcAft>
                <a:spcPts val="0"/>
              </a:spcAft>
              <a:buClr>
                <a:srgbClr val="888888"/>
              </a:buClr>
              <a:buSzPts val="1200"/>
              <a:buNone/>
              <a:defRPr sz="1200">
                <a:solidFill>
                  <a:srgbClr val="888888"/>
                </a:solidFill>
              </a:defRPr>
            </a:lvl5pPr>
            <a:lvl6pPr marL="2743200" lvl="5" indent="-228600" algn="l">
              <a:lnSpc>
                <a:spcPct val="90000"/>
              </a:lnSpc>
              <a:spcBef>
                <a:spcPts val="1200"/>
              </a:spcBef>
              <a:spcAft>
                <a:spcPts val="0"/>
              </a:spcAft>
              <a:buClr>
                <a:srgbClr val="888888"/>
              </a:buClr>
              <a:buSzPts val="1200"/>
              <a:buNone/>
              <a:defRPr sz="1200">
                <a:solidFill>
                  <a:srgbClr val="888888"/>
                </a:solidFill>
              </a:defRPr>
            </a:lvl6pPr>
            <a:lvl7pPr marL="3200400" lvl="6" indent="-228600" algn="l">
              <a:lnSpc>
                <a:spcPct val="90000"/>
              </a:lnSpc>
              <a:spcBef>
                <a:spcPts val="1200"/>
              </a:spcBef>
              <a:spcAft>
                <a:spcPts val="0"/>
              </a:spcAft>
              <a:buClr>
                <a:srgbClr val="888888"/>
              </a:buClr>
              <a:buSzPts val="1200"/>
              <a:buNone/>
              <a:defRPr sz="1200">
                <a:solidFill>
                  <a:srgbClr val="888888"/>
                </a:solidFill>
              </a:defRPr>
            </a:lvl7pPr>
            <a:lvl8pPr marL="3657600" lvl="7" indent="-228600" algn="l">
              <a:lnSpc>
                <a:spcPct val="90000"/>
              </a:lnSpc>
              <a:spcBef>
                <a:spcPts val="1200"/>
              </a:spcBef>
              <a:spcAft>
                <a:spcPts val="0"/>
              </a:spcAft>
              <a:buClr>
                <a:srgbClr val="888888"/>
              </a:buClr>
              <a:buSzPts val="1200"/>
              <a:buNone/>
              <a:defRPr sz="1200">
                <a:solidFill>
                  <a:srgbClr val="888888"/>
                </a:solidFill>
              </a:defRPr>
            </a:lvl8pPr>
            <a:lvl9pPr marL="4114800" lvl="8" indent="-228600" algn="l">
              <a:lnSpc>
                <a:spcPct val="90000"/>
              </a:lnSpc>
              <a:spcBef>
                <a:spcPts val="1200"/>
              </a:spcBef>
              <a:spcAft>
                <a:spcPts val="1200"/>
              </a:spcAft>
              <a:buClr>
                <a:srgbClr val="888888"/>
              </a:buClr>
              <a:buSzPts val="1200"/>
              <a:buNone/>
              <a:defRPr sz="1200">
                <a:solidFill>
                  <a:srgbClr val="888888"/>
                </a:solidFill>
              </a:defRPr>
            </a:lvl9pPr>
          </a:lstStyle>
          <a:p>
            <a:endParaRPr/>
          </a:p>
        </p:txBody>
      </p:sp>
      <p:sp>
        <p:nvSpPr>
          <p:cNvPr id="12" name="Google Shape;12;p3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3" name="Google Shape;13;p3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4" name="Google Shape;14;p3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5" name="Google Shape;15;p31"/>
          <p:cNvPicPr preferRelativeResize="0"/>
          <p:nvPr/>
        </p:nvPicPr>
        <p:blipFill rotWithShape="1">
          <a:blip r:embed="rId3">
            <a:alphaModFix/>
          </a:blip>
          <a:srcRect/>
          <a:stretch/>
        </p:blipFill>
        <p:spPr>
          <a:xfrm>
            <a:off x="8047877" y="83217"/>
            <a:ext cx="895106" cy="895106"/>
          </a:xfrm>
          <a:prstGeom prst="rect">
            <a:avLst/>
          </a:prstGeom>
          <a:noFill/>
          <a:ln>
            <a:noFill/>
          </a:ln>
        </p:spPr>
      </p:pic>
      <p:pic>
        <p:nvPicPr>
          <p:cNvPr id="16" name="Google Shape;16;p31"/>
          <p:cNvPicPr preferRelativeResize="0"/>
          <p:nvPr/>
        </p:nvPicPr>
        <p:blipFill rotWithShape="1">
          <a:blip r:embed="rId4">
            <a:alphaModFix/>
          </a:blip>
          <a:srcRect/>
          <a:stretch/>
        </p:blipFill>
        <p:spPr>
          <a:xfrm>
            <a:off x="7056689" y="102394"/>
            <a:ext cx="895106" cy="89510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
        <p:cNvGrpSpPr/>
        <p:nvPr/>
      </p:nvGrpSpPr>
      <p:grpSpPr>
        <a:xfrm>
          <a:off x="0" y="0"/>
          <a:ext cx="0" cy="0"/>
          <a:chOff x="0" y="0"/>
          <a:chExt cx="0" cy="0"/>
        </a:xfrm>
      </p:grpSpPr>
      <p:sp>
        <p:nvSpPr>
          <p:cNvPr id="61" name="Google Shape;61;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2" name="Google Shape;62;p4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3" name="Google Shape;63;p40"/>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4" name="Google Shape;64;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4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8"/>
        <p:cNvGrpSpPr/>
        <p:nvPr/>
      </p:nvGrpSpPr>
      <p:grpSpPr>
        <a:xfrm>
          <a:off x="0" y="0"/>
          <a:ext cx="0" cy="0"/>
          <a:chOff x="0" y="0"/>
          <a:chExt cx="0" cy="0"/>
        </a:xfrm>
      </p:grpSpPr>
      <p:sp>
        <p:nvSpPr>
          <p:cNvPr id="69" name="Google Shape;69;p42"/>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0" name="Google Shape;70;p42"/>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1" name="Google Shape;71;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4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4" name="Google Shape;74;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5"/>
        <p:cNvGrpSpPr/>
        <p:nvPr/>
      </p:nvGrpSpPr>
      <p:grpSpPr>
        <a:xfrm>
          <a:off x="0" y="0"/>
          <a:ext cx="0" cy="0"/>
          <a:chOff x="0" y="0"/>
          <a:chExt cx="0" cy="0"/>
        </a:xfrm>
      </p:grpSpPr>
      <p:sp>
        <p:nvSpPr>
          <p:cNvPr id="76" name="Google Shape;76;p4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44"/>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78" name="Google Shape;78;p44"/>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9" name="Google Shape;79;p4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0" name="Google Shape;80;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1"/>
        <p:cNvGrpSpPr/>
        <p:nvPr/>
      </p:nvGrpSpPr>
      <p:grpSpPr>
        <a:xfrm>
          <a:off x="0" y="0"/>
          <a:ext cx="0" cy="0"/>
          <a:chOff x="0" y="0"/>
          <a:chExt cx="0" cy="0"/>
        </a:xfrm>
      </p:grpSpPr>
      <p:sp>
        <p:nvSpPr>
          <p:cNvPr id="82" name="Google Shape;82;p4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3" name="Google Shape;83;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4"/>
        <p:cNvGrpSpPr/>
        <p:nvPr/>
      </p:nvGrpSpPr>
      <p:grpSpPr>
        <a:xfrm>
          <a:off x="0" y="0"/>
          <a:ext cx="0" cy="0"/>
          <a:chOff x="0" y="0"/>
          <a:chExt cx="0" cy="0"/>
        </a:xfrm>
      </p:grpSpPr>
      <p:sp>
        <p:nvSpPr>
          <p:cNvPr id="85" name="Google Shape;85;p46"/>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6" name="Google Shape;86;p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87" name="Google Shape;87;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
        <p:cNvGrpSpPr/>
        <p:nvPr/>
      </p:nvGrpSpPr>
      <p:grpSpPr>
        <a:xfrm>
          <a:off x="0" y="0"/>
          <a:ext cx="0" cy="0"/>
          <a:chOff x="0" y="0"/>
          <a:chExt cx="0" cy="0"/>
        </a:xfrm>
      </p:grpSpPr>
      <p:sp>
        <p:nvSpPr>
          <p:cNvPr id="89" name="Google Shape;89;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Dark Section Header">
  <p:cSld name="SECTION_HEADER_2">
    <p:spTree>
      <p:nvGrpSpPr>
        <p:cNvPr id="1" name="Shape 90"/>
        <p:cNvGrpSpPr/>
        <p:nvPr/>
      </p:nvGrpSpPr>
      <p:grpSpPr>
        <a:xfrm>
          <a:off x="0" y="0"/>
          <a:ext cx="0" cy="0"/>
          <a:chOff x="0" y="0"/>
          <a:chExt cx="0" cy="0"/>
        </a:xfrm>
      </p:grpSpPr>
      <p:sp>
        <p:nvSpPr>
          <p:cNvPr id="91" name="Google Shape;91;p48"/>
          <p:cNvSpPr txBox="1">
            <a:spLocks noGrp="1"/>
          </p:cNvSpPr>
          <p:nvPr>
            <p:ph type="title"/>
          </p:nvPr>
        </p:nvSpPr>
        <p:spPr>
          <a:xfrm>
            <a:off x="623888" y="760277"/>
            <a:ext cx="7886700" cy="2139553"/>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lt1"/>
              </a:buClr>
              <a:buSzPts val="4500"/>
              <a:buFont typeface="Calibri"/>
              <a:buNone/>
              <a:defRPr sz="45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92" name="Google Shape;92;p48"/>
          <p:cNvSpPr txBox="1">
            <a:spLocks noGrp="1"/>
          </p:cNvSpPr>
          <p:nvPr>
            <p:ph type="body" idx="1"/>
          </p:nvPr>
        </p:nvSpPr>
        <p:spPr>
          <a:xfrm>
            <a:off x="623888" y="2920070"/>
            <a:ext cx="7886700" cy="1125140"/>
          </a:xfrm>
          <a:prstGeom prst="rect">
            <a:avLst/>
          </a:prstGeom>
          <a:noFill/>
          <a:ln>
            <a:noFill/>
          </a:ln>
        </p:spPr>
        <p:txBody>
          <a:bodyPr spcFirstLastPara="1" wrap="square" lIns="68575" tIns="34275" rIns="68575" bIns="34275" anchor="t" anchorCtr="0">
            <a:normAutofit/>
          </a:bodyPr>
          <a:lstStyle>
            <a:lvl1pPr marL="457200" lvl="0" indent="-228600" algn="ctr">
              <a:lnSpc>
                <a:spcPct val="100000"/>
              </a:lnSpc>
              <a:spcBef>
                <a:spcPts val="800"/>
              </a:spcBef>
              <a:spcAft>
                <a:spcPts val="0"/>
              </a:spcAft>
              <a:buClr>
                <a:schemeClr val="lt1"/>
              </a:buClr>
              <a:buSzPts val="2400"/>
              <a:buNone/>
              <a:defRPr sz="2400">
                <a:solidFill>
                  <a:schemeClr val="lt1"/>
                </a:solidFill>
              </a:defRPr>
            </a:lvl1pPr>
            <a:lvl2pPr marL="914400" lvl="1" indent="-228600" algn="l">
              <a:lnSpc>
                <a:spcPct val="100000"/>
              </a:lnSpc>
              <a:spcBef>
                <a:spcPts val="1200"/>
              </a:spcBef>
              <a:spcAft>
                <a:spcPts val="0"/>
              </a:spcAft>
              <a:buClr>
                <a:srgbClr val="888888"/>
              </a:buClr>
              <a:buSzPts val="1500"/>
              <a:buNone/>
              <a:defRPr sz="1500">
                <a:solidFill>
                  <a:srgbClr val="888888"/>
                </a:solidFill>
              </a:defRPr>
            </a:lvl2pPr>
            <a:lvl3pPr marL="1371600" lvl="2" indent="-228600" algn="l">
              <a:lnSpc>
                <a:spcPct val="100000"/>
              </a:lnSpc>
              <a:spcBef>
                <a:spcPts val="1200"/>
              </a:spcBef>
              <a:spcAft>
                <a:spcPts val="0"/>
              </a:spcAft>
              <a:buClr>
                <a:srgbClr val="888888"/>
              </a:buClr>
              <a:buSzPts val="1400"/>
              <a:buNone/>
              <a:defRPr sz="1400">
                <a:solidFill>
                  <a:srgbClr val="888888"/>
                </a:solidFill>
              </a:defRPr>
            </a:lvl3pPr>
            <a:lvl4pPr marL="1828800" lvl="3" indent="-228600" algn="l">
              <a:lnSpc>
                <a:spcPct val="100000"/>
              </a:lnSpc>
              <a:spcBef>
                <a:spcPts val="1200"/>
              </a:spcBef>
              <a:spcAft>
                <a:spcPts val="0"/>
              </a:spcAft>
              <a:buClr>
                <a:srgbClr val="888888"/>
              </a:buClr>
              <a:buSzPts val="1200"/>
              <a:buNone/>
              <a:defRPr sz="1200">
                <a:solidFill>
                  <a:srgbClr val="888888"/>
                </a:solidFill>
              </a:defRPr>
            </a:lvl4pPr>
            <a:lvl5pPr marL="2286000" lvl="4" indent="-228600" algn="l">
              <a:lnSpc>
                <a:spcPct val="100000"/>
              </a:lnSpc>
              <a:spcBef>
                <a:spcPts val="1200"/>
              </a:spcBef>
              <a:spcAft>
                <a:spcPts val="0"/>
              </a:spcAft>
              <a:buClr>
                <a:srgbClr val="888888"/>
              </a:buClr>
              <a:buSzPts val="1200"/>
              <a:buNone/>
              <a:defRPr sz="1200">
                <a:solidFill>
                  <a:srgbClr val="888888"/>
                </a:solidFill>
              </a:defRPr>
            </a:lvl5pPr>
            <a:lvl6pPr marL="2743200" lvl="5" indent="-228600" algn="l">
              <a:lnSpc>
                <a:spcPct val="90000"/>
              </a:lnSpc>
              <a:spcBef>
                <a:spcPts val="1200"/>
              </a:spcBef>
              <a:spcAft>
                <a:spcPts val="0"/>
              </a:spcAft>
              <a:buClr>
                <a:srgbClr val="888888"/>
              </a:buClr>
              <a:buSzPts val="1200"/>
              <a:buNone/>
              <a:defRPr sz="1200">
                <a:solidFill>
                  <a:srgbClr val="888888"/>
                </a:solidFill>
              </a:defRPr>
            </a:lvl6pPr>
            <a:lvl7pPr marL="3200400" lvl="6" indent="-228600" algn="l">
              <a:lnSpc>
                <a:spcPct val="90000"/>
              </a:lnSpc>
              <a:spcBef>
                <a:spcPts val="1200"/>
              </a:spcBef>
              <a:spcAft>
                <a:spcPts val="0"/>
              </a:spcAft>
              <a:buClr>
                <a:srgbClr val="888888"/>
              </a:buClr>
              <a:buSzPts val="1200"/>
              <a:buNone/>
              <a:defRPr sz="1200">
                <a:solidFill>
                  <a:srgbClr val="888888"/>
                </a:solidFill>
              </a:defRPr>
            </a:lvl7pPr>
            <a:lvl8pPr marL="3657600" lvl="7" indent="-228600" algn="l">
              <a:lnSpc>
                <a:spcPct val="90000"/>
              </a:lnSpc>
              <a:spcBef>
                <a:spcPts val="1200"/>
              </a:spcBef>
              <a:spcAft>
                <a:spcPts val="0"/>
              </a:spcAft>
              <a:buClr>
                <a:srgbClr val="888888"/>
              </a:buClr>
              <a:buSzPts val="1200"/>
              <a:buNone/>
              <a:defRPr sz="1200">
                <a:solidFill>
                  <a:srgbClr val="888888"/>
                </a:solidFill>
              </a:defRPr>
            </a:lvl8pPr>
            <a:lvl9pPr marL="4114800" lvl="8" indent="-228600" algn="l">
              <a:lnSpc>
                <a:spcPct val="90000"/>
              </a:lnSpc>
              <a:spcBef>
                <a:spcPts val="1200"/>
              </a:spcBef>
              <a:spcAft>
                <a:spcPts val="1200"/>
              </a:spcAft>
              <a:buClr>
                <a:srgbClr val="888888"/>
              </a:buClr>
              <a:buSzPts val="1200"/>
              <a:buNone/>
              <a:defRPr sz="1200">
                <a:solidFill>
                  <a:srgbClr val="888888"/>
                </a:solidFill>
              </a:defRPr>
            </a:lvl9pPr>
          </a:lstStyle>
          <a:p>
            <a:endParaRPr/>
          </a:p>
        </p:txBody>
      </p:sp>
      <p:sp>
        <p:nvSpPr>
          <p:cNvPr id="93" name="Google Shape;93;p4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94" name="Google Shape;94;p4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95" name="Google Shape;95;p4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Dark - Single Content - plain">
  <p:cSld name="OBJECT_2">
    <p:bg>
      <p:bgPr>
        <a:blipFill>
          <a:blip r:embed="rId2">
            <a:alphaModFix/>
          </a:blip>
          <a:stretch>
            <a:fillRect/>
          </a:stretch>
        </a:blipFill>
        <a:effectLst/>
      </p:bgPr>
    </p:bg>
    <p:spTree>
      <p:nvGrpSpPr>
        <p:cNvPr id="1" name="Shape 96"/>
        <p:cNvGrpSpPr/>
        <p:nvPr/>
      </p:nvGrpSpPr>
      <p:grpSpPr>
        <a:xfrm>
          <a:off x="0" y="0"/>
          <a:ext cx="0" cy="0"/>
          <a:chOff x="0" y="0"/>
          <a:chExt cx="0" cy="0"/>
        </a:xfrm>
      </p:grpSpPr>
      <p:sp>
        <p:nvSpPr>
          <p:cNvPr id="97" name="Google Shape;97;p49"/>
          <p:cNvSpPr txBox="1">
            <a:spLocks noGrp="1"/>
          </p:cNvSpPr>
          <p:nvPr>
            <p:ph type="title"/>
          </p:nvPr>
        </p:nvSpPr>
        <p:spPr>
          <a:xfrm>
            <a:off x="628650" y="140776"/>
            <a:ext cx="7886700" cy="994172"/>
          </a:xfrm>
          <a:prstGeom prst="rect">
            <a:avLst/>
          </a:prstGeom>
          <a:noFill/>
          <a:ln>
            <a:noFill/>
          </a:ln>
        </p:spPr>
        <p:txBody>
          <a:bodyPr spcFirstLastPara="1" wrap="square" lIns="68575" tIns="34275" rIns="68575" bIns="34275" anchor="ctr" anchorCtr="0">
            <a:normAutofit/>
          </a:bodyPr>
          <a:lstStyle>
            <a:lvl1pPr lvl="0" algn="ctr">
              <a:lnSpc>
                <a:spcPct val="90000"/>
              </a:lnSpc>
              <a:spcBef>
                <a:spcPts val="0"/>
              </a:spcBef>
              <a:spcAft>
                <a:spcPts val="0"/>
              </a:spcAft>
              <a:buClr>
                <a:schemeClr val="dk2"/>
              </a:buClr>
              <a:buSzPts val="3600"/>
              <a:buFont typeface="Calibri"/>
              <a:buNone/>
              <a:defRPr sz="1100">
                <a:solidFill>
                  <a:schemeClr val="dk2"/>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98" name="Google Shape;98;p49"/>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ctr" anchorCtr="0">
            <a:normAutofit/>
          </a:bodyPr>
          <a:lstStyle>
            <a:lvl1pPr marL="457200" lvl="0" indent="-317500" algn="l">
              <a:lnSpc>
                <a:spcPct val="100000"/>
              </a:lnSpc>
              <a:spcBef>
                <a:spcPts val="800"/>
              </a:spcBef>
              <a:spcAft>
                <a:spcPts val="0"/>
              </a:spcAft>
              <a:buClr>
                <a:schemeClr val="lt1"/>
              </a:buClr>
              <a:buSzPts val="1400"/>
              <a:buChar char="●"/>
              <a:defRPr sz="1100"/>
            </a:lvl1pPr>
            <a:lvl2pPr marL="914400" lvl="1" indent="-317500" algn="l">
              <a:lnSpc>
                <a:spcPct val="100000"/>
              </a:lnSpc>
              <a:spcBef>
                <a:spcPts val="1200"/>
              </a:spcBef>
              <a:spcAft>
                <a:spcPts val="0"/>
              </a:spcAft>
              <a:buClr>
                <a:schemeClr val="lt1"/>
              </a:buClr>
              <a:buSzPts val="1400"/>
              <a:buChar char="○"/>
              <a:defRPr sz="1100"/>
            </a:lvl2pPr>
            <a:lvl3pPr marL="1371600" lvl="2" indent="-317500" algn="l">
              <a:lnSpc>
                <a:spcPct val="100000"/>
              </a:lnSpc>
              <a:spcBef>
                <a:spcPts val="1200"/>
              </a:spcBef>
              <a:spcAft>
                <a:spcPts val="0"/>
              </a:spcAft>
              <a:buClr>
                <a:schemeClr val="lt1"/>
              </a:buClr>
              <a:buSzPts val="1400"/>
              <a:buChar char="■"/>
              <a:defRPr sz="1100"/>
            </a:lvl3pPr>
            <a:lvl4pPr marL="1828800" lvl="3" indent="-317500" algn="l">
              <a:lnSpc>
                <a:spcPct val="100000"/>
              </a:lnSpc>
              <a:spcBef>
                <a:spcPts val="1200"/>
              </a:spcBef>
              <a:spcAft>
                <a:spcPts val="0"/>
              </a:spcAft>
              <a:buClr>
                <a:schemeClr val="lt1"/>
              </a:buClr>
              <a:buSzPts val="1400"/>
              <a:buChar char="●"/>
              <a:defRPr sz="1100"/>
            </a:lvl4pPr>
            <a:lvl5pPr marL="2286000" lvl="4" indent="-317500" algn="l">
              <a:lnSpc>
                <a:spcPct val="100000"/>
              </a:lnSpc>
              <a:spcBef>
                <a:spcPts val="1200"/>
              </a:spcBef>
              <a:spcAft>
                <a:spcPts val="0"/>
              </a:spcAft>
              <a:buClr>
                <a:schemeClr val="lt1"/>
              </a:buClr>
              <a:buSzPts val="1400"/>
              <a:buChar char="○"/>
              <a:defRPr sz="1100"/>
            </a:lvl5pPr>
            <a:lvl6pPr marL="2743200" lvl="5" indent="-317500" algn="l">
              <a:lnSpc>
                <a:spcPct val="90000"/>
              </a:lnSpc>
              <a:spcBef>
                <a:spcPts val="1200"/>
              </a:spcBef>
              <a:spcAft>
                <a:spcPts val="0"/>
              </a:spcAft>
              <a:buClr>
                <a:schemeClr val="dk1"/>
              </a:buClr>
              <a:buSzPts val="1400"/>
              <a:buChar char="■"/>
              <a:defRPr sz="1100"/>
            </a:lvl6pPr>
            <a:lvl7pPr marL="3200400" lvl="6" indent="-317500" algn="l">
              <a:lnSpc>
                <a:spcPct val="90000"/>
              </a:lnSpc>
              <a:spcBef>
                <a:spcPts val="1200"/>
              </a:spcBef>
              <a:spcAft>
                <a:spcPts val="0"/>
              </a:spcAft>
              <a:buClr>
                <a:schemeClr val="dk1"/>
              </a:buClr>
              <a:buSzPts val="1400"/>
              <a:buChar char="●"/>
              <a:defRPr sz="1100"/>
            </a:lvl7pPr>
            <a:lvl8pPr marL="3657600" lvl="7" indent="-317500" algn="l">
              <a:lnSpc>
                <a:spcPct val="90000"/>
              </a:lnSpc>
              <a:spcBef>
                <a:spcPts val="1200"/>
              </a:spcBef>
              <a:spcAft>
                <a:spcPts val="0"/>
              </a:spcAft>
              <a:buClr>
                <a:schemeClr val="dk1"/>
              </a:buClr>
              <a:buSzPts val="1400"/>
              <a:buChar char="○"/>
              <a:defRPr sz="1100"/>
            </a:lvl8pPr>
            <a:lvl9pPr marL="4114800" lvl="8" indent="-317500" algn="l">
              <a:lnSpc>
                <a:spcPct val="90000"/>
              </a:lnSpc>
              <a:spcBef>
                <a:spcPts val="1200"/>
              </a:spcBef>
              <a:spcAft>
                <a:spcPts val="1200"/>
              </a:spcAft>
              <a:buClr>
                <a:schemeClr val="dk1"/>
              </a:buClr>
              <a:buSzPts val="1400"/>
              <a:buChar char="■"/>
              <a:defRPr sz="1100"/>
            </a:lvl9pPr>
          </a:lstStyle>
          <a:p>
            <a:endParaRPr/>
          </a:p>
        </p:txBody>
      </p:sp>
      <p:sp>
        <p:nvSpPr>
          <p:cNvPr id="99" name="Google Shape;99;p4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00" name="Google Shape;100;p4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01" name="Google Shape;101;p4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 White Logo" type="obj">
  <p:cSld name="OBJECT">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32"/>
          <p:cNvSpPr txBox="1">
            <a:spLocks noGrp="1"/>
          </p:cNvSpPr>
          <p:nvPr>
            <p:ph type="title"/>
          </p:nvPr>
        </p:nvSpPr>
        <p:spPr>
          <a:xfrm>
            <a:off x="628650" y="141112"/>
            <a:ext cx="7886700" cy="994172"/>
          </a:xfrm>
          <a:prstGeom prst="rect">
            <a:avLst/>
          </a:prstGeom>
          <a:noFill/>
          <a:ln>
            <a:noFill/>
          </a:ln>
        </p:spPr>
        <p:txBody>
          <a:bodyPr spcFirstLastPara="1" wrap="square" lIns="68575" tIns="34275" rIns="68575" bIns="34275" anchor="ctr" anchorCtr="0">
            <a:normAutofit/>
          </a:bodyPr>
          <a:lstStyle>
            <a:lvl1pPr lvl="0" algn="ctr">
              <a:lnSpc>
                <a:spcPct val="90000"/>
              </a:lnSpc>
              <a:spcBef>
                <a:spcPts val="0"/>
              </a:spcBef>
              <a:spcAft>
                <a:spcPts val="0"/>
              </a:spcAft>
              <a:buClr>
                <a:schemeClr val="lt1"/>
              </a:buClr>
              <a:buSzPts val="3600"/>
              <a:buFont typeface="Calibri"/>
              <a:buNone/>
              <a:defRPr sz="1100">
                <a:solidFill>
                  <a:schemeClr val="lt1"/>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19" name="Google Shape;19;p32"/>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sz="1100"/>
            </a:lvl1pPr>
            <a:lvl2pPr marL="914400" lvl="1" indent="-317500" algn="l">
              <a:lnSpc>
                <a:spcPct val="90000"/>
              </a:lnSpc>
              <a:spcBef>
                <a:spcPts val="1200"/>
              </a:spcBef>
              <a:spcAft>
                <a:spcPts val="0"/>
              </a:spcAft>
              <a:buClr>
                <a:schemeClr val="dk1"/>
              </a:buClr>
              <a:buSzPts val="1400"/>
              <a:buChar char="○"/>
              <a:defRPr sz="1100"/>
            </a:lvl2pPr>
            <a:lvl3pPr marL="1371600" lvl="2" indent="-317500" algn="l">
              <a:lnSpc>
                <a:spcPct val="90000"/>
              </a:lnSpc>
              <a:spcBef>
                <a:spcPts val="1200"/>
              </a:spcBef>
              <a:spcAft>
                <a:spcPts val="0"/>
              </a:spcAft>
              <a:buClr>
                <a:schemeClr val="dk1"/>
              </a:buClr>
              <a:buSzPts val="1400"/>
              <a:buChar char="■"/>
              <a:defRPr sz="1100"/>
            </a:lvl3pPr>
            <a:lvl4pPr marL="1828800" lvl="3" indent="-317500" algn="l">
              <a:lnSpc>
                <a:spcPct val="90000"/>
              </a:lnSpc>
              <a:spcBef>
                <a:spcPts val="1200"/>
              </a:spcBef>
              <a:spcAft>
                <a:spcPts val="0"/>
              </a:spcAft>
              <a:buClr>
                <a:schemeClr val="dk1"/>
              </a:buClr>
              <a:buSzPts val="1400"/>
              <a:buChar char="●"/>
              <a:defRPr sz="1100"/>
            </a:lvl4pPr>
            <a:lvl5pPr marL="2286000" lvl="4" indent="-317500" algn="l">
              <a:lnSpc>
                <a:spcPct val="90000"/>
              </a:lnSpc>
              <a:spcBef>
                <a:spcPts val="1200"/>
              </a:spcBef>
              <a:spcAft>
                <a:spcPts val="0"/>
              </a:spcAft>
              <a:buClr>
                <a:schemeClr val="dk1"/>
              </a:buClr>
              <a:buSzPts val="1400"/>
              <a:buChar char="○"/>
              <a:defRPr sz="1100"/>
            </a:lvl5pPr>
            <a:lvl6pPr marL="2743200" lvl="5" indent="-317500" algn="l">
              <a:lnSpc>
                <a:spcPct val="90000"/>
              </a:lnSpc>
              <a:spcBef>
                <a:spcPts val="1200"/>
              </a:spcBef>
              <a:spcAft>
                <a:spcPts val="0"/>
              </a:spcAft>
              <a:buClr>
                <a:schemeClr val="dk1"/>
              </a:buClr>
              <a:buSzPts val="1400"/>
              <a:buChar char="■"/>
              <a:defRPr sz="1100"/>
            </a:lvl6pPr>
            <a:lvl7pPr marL="3200400" lvl="6" indent="-317500" algn="l">
              <a:lnSpc>
                <a:spcPct val="90000"/>
              </a:lnSpc>
              <a:spcBef>
                <a:spcPts val="1200"/>
              </a:spcBef>
              <a:spcAft>
                <a:spcPts val="0"/>
              </a:spcAft>
              <a:buClr>
                <a:schemeClr val="dk1"/>
              </a:buClr>
              <a:buSzPts val="1400"/>
              <a:buChar char="●"/>
              <a:defRPr sz="1100"/>
            </a:lvl7pPr>
            <a:lvl8pPr marL="3657600" lvl="7" indent="-317500" algn="l">
              <a:lnSpc>
                <a:spcPct val="90000"/>
              </a:lnSpc>
              <a:spcBef>
                <a:spcPts val="1200"/>
              </a:spcBef>
              <a:spcAft>
                <a:spcPts val="0"/>
              </a:spcAft>
              <a:buClr>
                <a:schemeClr val="dk1"/>
              </a:buClr>
              <a:buSzPts val="1400"/>
              <a:buChar char="○"/>
              <a:defRPr sz="1100"/>
            </a:lvl8pPr>
            <a:lvl9pPr marL="4114800" lvl="8" indent="-317500" algn="l">
              <a:lnSpc>
                <a:spcPct val="90000"/>
              </a:lnSpc>
              <a:spcBef>
                <a:spcPts val="1200"/>
              </a:spcBef>
              <a:spcAft>
                <a:spcPts val="1200"/>
              </a:spcAft>
              <a:buClr>
                <a:schemeClr val="dk1"/>
              </a:buClr>
              <a:buSzPts val="1400"/>
              <a:buChar char="■"/>
              <a:defRPr sz="1100"/>
            </a:lvl9pPr>
          </a:lstStyle>
          <a:p>
            <a:endParaRPr/>
          </a:p>
        </p:txBody>
      </p:sp>
      <p:sp>
        <p:nvSpPr>
          <p:cNvPr id="20" name="Google Shape;20;p3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21" name="Google Shape;21;p3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22" name="Google Shape;22;p3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3" name="Google Shape;23;p32"/>
          <p:cNvPicPr preferRelativeResize="0"/>
          <p:nvPr/>
        </p:nvPicPr>
        <p:blipFill rotWithShape="1">
          <a:blip r:embed="rId3">
            <a:alphaModFix amt="42000"/>
          </a:blip>
          <a:srcRect/>
          <a:stretch/>
        </p:blipFill>
        <p:spPr>
          <a:xfrm>
            <a:off x="8270476" y="393123"/>
            <a:ext cx="809431" cy="80943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ght - Side sub-title and Single Content" type="objTx">
  <p:cSld name="OBJECT_WITH_CAPTION_TEXT">
    <p:bg>
      <p:bgPr>
        <a:blipFill>
          <a:blip r:embed="rId2">
            <a:alphaModFix/>
          </a:blip>
          <a:stretch>
            <a:fillRect/>
          </a:stretch>
        </a:blipFill>
        <a:effectLst/>
      </p:bgPr>
    </p:bg>
    <p:spTree>
      <p:nvGrpSpPr>
        <p:cNvPr id="1" name="Shape 102"/>
        <p:cNvGrpSpPr/>
        <p:nvPr/>
      </p:nvGrpSpPr>
      <p:grpSpPr>
        <a:xfrm>
          <a:off x="0" y="0"/>
          <a:ext cx="0" cy="0"/>
          <a:chOff x="0" y="0"/>
          <a:chExt cx="0" cy="0"/>
        </a:xfrm>
      </p:grpSpPr>
      <p:sp>
        <p:nvSpPr>
          <p:cNvPr id="103" name="Google Shape;103;p50"/>
          <p:cNvSpPr txBox="1">
            <a:spLocks noGrp="1"/>
          </p:cNvSpPr>
          <p:nvPr>
            <p:ph type="title"/>
          </p:nvPr>
        </p:nvSpPr>
        <p:spPr>
          <a:xfrm>
            <a:off x="128285" y="1371600"/>
            <a:ext cx="2949178" cy="1200150"/>
          </a:xfrm>
          <a:prstGeom prst="rect">
            <a:avLst/>
          </a:prstGeom>
          <a:noFill/>
          <a:ln>
            <a:noFill/>
          </a:ln>
        </p:spPr>
        <p:txBody>
          <a:bodyPr spcFirstLastPara="1" wrap="square" lIns="68575" tIns="34275" rIns="68575" bIns="34275" anchor="b" anchorCtr="0">
            <a:noAutofit/>
          </a:bodyPr>
          <a:lstStyle>
            <a:lvl1pPr lvl="0" algn="ctr">
              <a:lnSpc>
                <a:spcPct val="90000"/>
              </a:lnSpc>
              <a:spcBef>
                <a:spcPts val="0"/>
              </a:spcBef>
              <a:spcAft>
                <a:spcPts val="0"/>
              </a:spcAft>
              <a:buClr>
                <a:schemeClr val="lt1"/>
              </a:buClr>
              <a:buSzPts val="3300"/>
              <a:buFont typeface="Calibri"/>
              <a:buNone/>
              <a:defRPr sz="3300">
                <a:solidFill>
                  <a:schemeClr val="lt1"/>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104" name="Google Shape;104;p50"/>
          <p:cNvSpPr txBox="1">
            <a:spLocks noGrp="1"/>
          </p:cNvSpPr>
          <p:nvPr>
            <p:ph type="body" idx="1"/>
          </p:nvPr>
        </p:nvSpPr>
        <p:spPr>
          <a:xfrm>
            <a:off x="128285" y="2571750"/>
            <a:ext cx="2949178" cy="1829991"/>
          </a:xfrm>
          <a:prstGeom prst="rect">
            <a:avLst/>
          </a:prstGeom>
          <a:noFill/>
          <a:ln>
            <a:noFill/>
          </a:ln>
        </p:spPr>
        <p:txBody>
          <a:bodyPr spcFirstLastPara="1" wrap="square" lIns="68575" tIns="34275" rIns="68575" bIns="34275" anchor="t" anchorCtr="0">
            <a:normAutofit/>
          </a:bodyPr>
          <a:lstStyle>
            <a:lvl1pPr marL="457200" lvl="0" indent="-228600" algn="ctr">
              <a:lnSpc>
                <a:spcPct val="100000"/>
              </a:lnSpc>
              <a:spcBef>
                <a:spcPts val="800"/>
              </a:spcBef>
              <a:spcAft>
                <a:spcPts val="0"/>
              </a:spcAft>
              <a:buClr>
                <a:schemeClr val="lt1"/>
              </a:buClr>
              <a:buSzPts val="1800"/>
              <a:buNone/>
              <a:defRPr sz="1800">
                <a:solidFill>
                  <a:schemeClr val="lt1"/>
                </a:solidFill>
              </a:defRPr>
            </a:lvl1pPr>
            <a:lvl2pPr marL="914400" lvl="1" indent="-228600" algn="l">
              <a:lnSpc>
                <a:spcPct val="100000"/>
              </a:lnSpc>
              <a:spcBef>
                <a:spcPts val="1200"/>
              </a:spcBef>
              <a:spcAft>
                <a:spcPts val="0"/>
              </a:spcAft>
              <a:buClr>
                <a:schemeClr val="dk2"/>
              </a:buClr>
              <a:buSzPts val="1100"/>
              <a:buNone/>
              <a:defRPr sz="1100"/>
            </a:lvl2pPr>
            <a:lvl3pPr marL="1371600" lvl="2" indent="-228600" algn="l">
              <a:lnSpc>
                <a:spcPct val="100000"/>
              </a:lnSpc>
              <a:spcBef>
                <a:spcPts val="1200"/>
              </a:spcBef>
              <a:spcAft>
                <a:spcPts val="0"/>
              </a:spcAft>
              <a:buClr>
                <a:schemeClr val="dk2"/>
              </a:buClr>
              <a:buSzPts val="900"/>
              <a:buNone/>
              <a:defRPr sz="900"/>
            </a:lvl3pPr>
            <a:lvl4pPr marL="1828800" lvl="3" indent="-228600" algn="l">
              <a:lnSpc>
                <a:spcPct val="100000"/>
              </a:lnSpc>
              <a:spcBef>
                <a:spcPts val="1200"/>
              </a:spcBef>
              <a:spcAft>
                <a:spcPts val="0"/>
              </a:spcAft>
              <a:buClr>
                <a:schemeClr val="dk2"/>
              </a:buClr>
              <a:buSzPts val="800"/>
              <a:buNone/>
              <a:defRPr sz="800"/>
            </a:lvl4pPr>
            <a:lvl5pPr marL="2286000" lvl="4" indent="-228600" algn="l">
              <a:lnSpc>
                <a:spcPct val="100000"/>
              </a:lnSpc>
              <a:spcBef>
                <a:spcPts val="1200"/>
              </a:spcBef>
              <a:spcAft>
                <a:spcPts val="0"/>
              </a:spcAft>
              <a:buClr>
                <a:schemeClr val="dk2"/>
              </a:buClr>
              <a:buSzPts val="800"/>
              <a:buNone/>
              <a:defRPr sz="800"/>
            </a:lvl5pPr>
            <a:lvl6pPr marL="2743200" lvl="5" indent="-228600" algn="l">
              <a:lnSpc>
                <a:spcPct val="90000"/>
              </a:lnSpc>
              <a:spcBef>
                <a:spcPts val="1200"/>
              </a:spcBef>
              <a:spcAft>
                <a:spcPts val="0"/>
              </a:spcAft>
              <a:buClr>
                <a:schemeClr val="dk1"/>
              </a:buClr>
              <a:buSzPts val="800"/>
              <a:buNone/>
              <a:defRPr sz="800"/>
            </a:lvl6pPr>
            <a:lvl7pPr marL="3200400" lvl="6" indent="-228600" algn="l">
              <a:lnSpc>
                <a:spcPct val="90000"/>
              </a:lnSpc>
              <a:spcBef>
                <a:spcPts val="1200"/>
              </a:spcBef>
              <a:spcAft>
                <a:spcPts val="0"/>
              </a:spcAft>
              <a:buClr>
                <a:schemeClr val="dk1"/>
              </a:buClr>
              <a:buSzPts val="800"/>
              <a:buNone/>
              <a:defRPr sz="800"/>
            </a:lvl7pPr>
            <a:lvl8pPr marL="3657600" lvl="7" indent="-228600" algn="l">
              <a:lnSpc>
                <a:spcPct val="90000"/>
              </a:lnSpc>
              <a:spcBef>
                <a:spcPts val="1200"/>
              </a:spcBef>
              <a:spcAft>
                <a:spcPts val="0"/>
              </a:spcAft>
              <a:buClr>
                <a:schemeClr val="dk1"/>
              </a:buClr>
              <a:buSzPts val="800"/>
              <a:buNone/>
              <a:defRPr sz="800"/>
            </a:lvl8pPr>
            <a:lvl9pPr marL="4114800" lvl="8" indent="-228600" algn="l">
              <a:lnSpc>
                <a:spcPct val="90000"/>
              </a:lnSpc>
              <a:spcBef>
                <a:spcPts val="1200"/>
              </a:spcBef>
              <a:spcAft>
                <a:spcPts val="1200"/>
              </a:spcAft>
              <a:buClr>
                <a:schemeClr val="dk1"/>
              </a:buClr>
              <a:buSzPts val="800"/>
              <a:buNone/>
              <a:defRPr sz="800"/>
            </a:lvl9pPr>
          </a:lstStyle>
          <a:p>
            <a:endParaRPr/>
          </a:p>
        </p:txBody>
      </p:sp>
      <p:sp>
        <p:nvSpPr>
          <p:cNvPr id="105" name="Google Shape;105;p50"/>
          <p:cNvSpPr txBox="1">
            <a:spLocks noGrp="1"/>
          </p:cNvSpPr>
          <p:nvPr>
            <p:ph type="body" idx="2"/>
          </p:nvPr>
        </p:nvSpPr>
        <p:spPr>
          <a:xfrm>
            <a:off x="3582538" y="342901"/>
            <a:ext cx="5197573" cy="4052888"/>
          </a:xfrm>
          <a:prstGeom prst="rect">
            <a:avLst/>
          </a:prstGeom>
          <a:noFill/>
          <a:ln>
            <a:noFill/>
          </a:ln>
        </p:spPr>
        <p:txBody>
          <a:bodyPr spcFirstLastPara="1" wrap="square" lIns="68575" tIns="34275" rIns="68575" bIns="34275" anchor="ctr" anchorCtr="0">
            <a:normAutofit/>
          </a:bodyPr>
          <a:lstStyle>
            <a:lvl1pPr marL="457200" lvl="0" indent="-381000" algn="l">
              <a:lnSpc>
                <a:spcPct val="100000"/>
              </a:lnSpc>
              <a:spcBef>
                <a:spcPts val="800"/>
              </a:spcBef>
              <a:spcAft>
                <a:spcPts val="0"/>
              </a:spcAft>
              <a:buClr>
                <a:schemeClr val="dk2"/>
              </a:buClr>
              <a:buSzPts val="2400"/>
              <a:buChar char="●"/>
              <a:defRPr sz="2400">
                <a:solidFill>
                  <a:schemeClr val="dk2"/>
                </a:solidFill>
              </a:defRPr>
            </a:lvl1pPr>
            <a:lvl2pPr marL="914400" lvl="1" indent="-361950" algn="l">
              <a:lnSpc>
                <a:spcPct val="100000"/>
              </a:lnSpc>
              <a:spcBef>
                <a:spcPts val="1200"/>
              </a:spcBef>
              <a:spcAft>
                <a:spcPts val="0"/>
              </a:spcAft>
              <a:buClr>
                <a:schemeClr val="dk2"/>
              </a:buClr>
              <a:buSzPts val="2100"/>
              <a:buChar char="○"/>
              <a:defRPr sz="2100">
                <a:solidFill>
                  <a:schemeClr val="dk2"/>
                </a:solidFill>
              </a:defRPr>
            </a:lvl2pPr>
            <a:lvl3pPr marL="1371600" lvl="2" indent="-342900" algn="l">
              <a:lnSpc>
                <a:spcPct val="100000"/>
              </a:lnSpc>
              <a:spcBef>
                <a:spcPts val="1200"/>
              </a:spcBef>
              <a:spcAft>
                <a:spcPts val="0"/>
              </a:spcAft>
              <a:buClr>
                <a:schemeClr val="dk2"/>
              </a:buClr>
              <a:buSzPts val="1800"/>
              <a:buChar char="■"/>
              <a:defRPr sz="1800">
                <a:solidFill>
                  <a:schemeClr val="dk2"/>
                </a:solidFill>
              </a:defRPr>
            </a:lvl3pPr>
            <a:lvl4pPr marL="1828800" lvl="3" indent="-323850" algn="l">
              <a:lnSpc>
                <a:spcPct val="100000"/>
              </a:lnSpc>
              <a:spcBef>
                <a:spcPts val="1200"/>
              </a:spcBef>
              <a:spcAft>
                <a:spcPts val="0"/>
              </a:spcAft>
              <a:buClr>
                <a:schemeClr val="dk2"/>
              </a:buClr>
              <a:buSzPts val="1500"/>
              <a:buChar char="●"/>
              <a:defRPr sz="1500">
                <a:solidFill>
                  <a:schemeClr val="dk2"/>
                </a:solidFill>
              </a:defRPr>
            </a:lvl4pPr>
            <a:lvl5pPr marL="2286000" lvl="4" indent="-323850" algn="l">
              <a:lnSpc>
                <a:spcPct val="100000"/>
              </a:lnSpc>
              <a:spcBef>
                <a:spcPts val="1200"/>
              </a:spcBef>
              <a:spcAft>
                <a:spcPts val="0"/>
              </a:spcAft>
              <a:buClr>
                <a:schemeClr val="dk2"/>
              </a:buClr>
              <a:buSzPts val="1500"/>
              <a:buChar char="○"/>
              <a:defRPr sz="1500">
                <a:solidFill>
                  <a:schemeClr val="dk2"/>
                </a:solidFill>
              </a:defRPr>
            </a:lvl5pPr>
            <a:lvl6pPr marL="2743200" lvl="5" indent="-323850" algn="l">
              <a:lnSpc>
                <a:spcPct val="90000"/>
              </a:lnSpc>
              <a:spcBef>
                <a:spcPts val="1200"/>
              </a:spcBef>
              <a:spcAft>
                <a:spcPts val="0"/>
              </a:spcAft>
              <a:buClr>
                <a:schemeClr val="dk1"/>
              </a:buClr>
              <a:buSzPts val="1500"/>
              <a:buChar char="■"/>
              <a:defRPr sz="1500"/>
            </a:lvl6pPr>
            <a:lvl7pPr marL="3200400" lvl="6" indent="-323850" algn="l">
              <a:lnSpc>
                <a:spcPct val="90000"/>
              </a:lnSpc>
              <a:spcBef>
                <a:spcPts val="1200"/>
              </a:spcBef>
              <a:spcAft>
                <a:spcPts val="0"/>
              </a:spcAft>
              <a:buClr>
                <a:schemeClr val="dk1"/>
              </a:buClr>
              <a:buSzPts val="1500"/>
              <a:buChar char="●"/>
              <a:defRPr sz="1500"/>
            </a:lvl7pPr>
            <a:lvl8pPr marL="3657600" lvl="7" indent="-323850" algn="l">
              <a:lnSpc>
                <a:spcPct val="90000"/>
              </a:lnSpc>
              <a:spcBef>
                <a:spcPts val="1200"/>
              </a:spcBef>
              <a:spcAft>
                <a:spcPts val="0"/>
              </a:spcAft>
              <a:buClr>
                <a:schemeClr val="dk1"/>
              </a:buClr>
              <a:buSzPts val="1500"/>
              <a:buChar char="○"/>
              <a:defRPr sz="1500"/>
            </a:lvl8pPr>
            <a:lvl9pPr marL="4114800" lvl="8" indent="-323850" algn="l">
              <a:lnSpc>
                <a:spcPct val="90000"/>
              </a:lnSpc>
              <a:spcBef>
                <a:spcPts val="1200"/>
              </a:spcBef>
              <a:spcAft>
                <a:spcPts val="1200"/>
              </a:spcAft>
              <a:buClr>
                <a:schemeClr val="dk1"/>
              </a:buClr>
              <a:buSzPts val="1500"/>
              <a:buChar char="■"/>
              <a:defRPr sz="1500"/>
            </a:lvl9pPr>
          </a:lstStyle>
          <a:p>
            <a:endParaRPr/>
          </a:p>
        </p:txBody>
      </p:sp>
      <p:sp>
        <p:nvSpPr>
          <p:cNvPr id="106" name="Google Shape;106;p5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07" name="Google Shape;107;p5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08" name="Google Shape;108;p5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 White Logo">
  <p:cSld name="OBJECT_3">
    <p:bg>
      <p:bgPr>
        <a:blipFill>
          <a:blip r:embed="rId2">
            <a:alphaModFix/>
          </a:blip>
          <a:stretch>
            <a:fillRect/>
          </a:stretch>
        </a:blipFill>
        <a:effectLst/>
      </p:bgPr>
    </p:bg>
    <p:spTree>
      <p:nvGrpSpPr>
        <p:cNvPr id="1" name="Shape 109"/>
        <p:cNvGrpSpPr/>
        <p:nvPr/>
      </p:nvGrpSpPr>
      <p:grpSpPr>
        <a:xfrm>
          <a:off x="0" y="0"/>
          <a:ext cx="0" cy="0"/>
          <a:chOff x="0" y="0"/>
          <a:chExt cx="0" cy="0"/>
        </a:xfrm>
      </p:grpSpPr>
      <p:sp>
        <p:nvSpPr>
          <p:cNvPr id="110" name="Google Shape;110;p51"/>
          <p:cNvSpPr txBox="1">
            <a:spLocks noGrp="1"/>
          </p:cNvSpPr>
          <p:nvPr>
            <p:ph type="title"/>
          </p:nvPr>
        </p:nvSpPr>
        <p:spPr>
          <a:xfrm>
            <a:off x="628650" y="141112"/>
            <a:ext cx="7886700" cy="994172"/>
          </a:xfrm>
          <a:prstGeom prst="rect">
            <a:avLst/>
          </a:prstGeom>
          <a:noFill/>
          <a:ln>
            <a:noFill/>
          </a:ln>
        </p:spPr>
        <p:txBody>
          <a:bodyPr spcFirstLastPara="1" wrap="square" lIns="68575" tIns="34275" rIns="68575" bIns="34275" anchor="ctr" anchorCtr="0">
            <a:normAutofit/>
          </a:bodyPr>
          <a:lstStyle>
            <a:lvl1pPr lvl="0" algn="ctr">
              <a:lnSpc>
                <a:spcPct val="90000"/>
              </a:lnSpc>
              <a:spcBef>
                <a:spcPts val="0"/>
              </a:spcBef>
              <a:spcAft>
                <a:spcPts val="0"/>
              </a:spcAft>
              <a:buClr>
                <a:schemeClr val="lt1"/>
              </a:buClr>
              <a:buSzPts val="3600"/>
              <a:buFont typeface="Calibri"/>
              <a:buNone/>
              <a:defRPr sz="1100">
                <a:solidFill>
                  <a:schemeClr val="lt1"/>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111" name="Google Shape;111;p51"/>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sz="1100"/>
            </a:lvl1pPr>
            <a:lvl2pPr marL="914400" lvl="1" indent="-317500" algn="l">
              <a:lnSpc>
                <a:spcPct val="90000"/>
              </a:lnSpc>
              <a:spcBef>
                <a:spcPts val="1200"/>
              </a:spcBef>
              <a:spcAft>
                <a:spcPts val="0"/>
              </a:spcAft>
              <a:buClr>
                <a:schemeClr val="dk1"/>
              </a:buClr>
              <a:buSzPts val="1400"/>
              <a:buChar char="○"/>
              <a:defRPr sz="1100"/>
            </a:lvl2pPr>
            <a:lvl3pPr marL="1371600" lvl="2" indent="-317500" algn="l">
              <a:lnSpc>
                <a:spcPct val="90000"/>
              </a:lnSpc>
              <a:spcBef>
                <a:spcPts val="1200"/>
              </a:spcBef>
              <a:spcAft>
                <a:spcPts val="0"/>
              </a:spcAft>
              <a:buClr>
                <a:schemeClr val="dk1"/>
              </a:buClr>
              <a:buSzPts val="1400"/>
              <a:buChar char="■"/>
              <a:defRPr sz="1100"/>
            </a:lvl3pPr>
            <a:lvl4pPr marL="1828800" lvl="3" indent="-317500" algn="l">
              <a:lnSpc>
                <a:spcPct val="90000"/>
              </a:lnSpc>
              <a:spcBef>
                <a:spcPts val="1200"/>
              </a:spcBef>
              <a:spcAft>
                <a:spcPts val="0"/>
              </a:spcAft>
              <a:buClr>
                <a:schemeClr val="dk1"/>
              </a:buClr>
              <a:buSzPts val="1400"/>
              <a:buChar char="●"/>
              <a:defRPr sz="1100"/>
            </a:lvl4pPr>
            <a:lvl5pPr marL="2286000" lvl="4" indent="-317500" algn="l">
              <a:lnSpc>
                <a:spcPct val="90000"/>
              </a:lnSpc>
              <a:spcBef>
                <a:spcPts val="1200"/>
              </a:spcBef>
              <a:spcAft>
                <a:spcPts val="0"/>
              </a:spcAft>
              <a:buClr>
                <a:schemeClr val="dk1"/>
              </a:buClr>
              <a:buSzPts val="1400"/>
              <a:buChar char="○"/>
              <a:defRPr sz="1100"/>
            </a:lvl5pPr>
            <a:lvl6pPr marL="2743200" lvl="5" indent="-317500" algn="l">
              <a:lnSpc>
                <a:spcPct val="90000"/>
              </a:lnSpc>
              <a:spcBef>
                <a:spcPts val="1200"/>
              </a:spcBef>
              <a:spcAft>
                <a:spcPts val="0"/>
              </a:spcAft>
              <a:buClr>
                <a:schemeClr val="dk1"/>
              </a:buClr>
              <a:buSzPts val="1400"/>
              <a:buChar char="■"/>
              <a:defRPr sz="1100"/>
            </a:lvl6pPr>
            <a:lvl7pPr marL="3200400" lvl="6" indent="-317500" algn="l">
              <a:lnSpc>
                <a:spcPct val="90000"/>
              </a:lnSpc>
              <a:spcBef>
                <a:spcPts val="1200"/>
              </a:spcBef>
              <a:spcAft>
                <a:spcPts val="0"/>
              </a:spcAft>
              <a:buClr>
                <a:schemeClr val="dk1"/>
              </a:buClr>
              <a:buSzPts val="1400"/>
              <a:buChar char="●"/>
              <a:defRPr sz="1100"/>
            </a:lvl7pPr>
            <a:lvl8pPr marL="3657600" lvl="7" indent="-317500" algn="l">
              <a:lnSpc>
                <a:spcPct val="90000"/>
              </a:lnSpc>
              <a:spcBef>
                <a:spcPts val="1200"/>
              </a:spcBef>
              <a:spcAft>
                <a:spcPts val="0"/>
              </a:spcAft>
              <a:buClr>
                <a:schemeClr val="dk1"/>
              </a:buClr>
              <a:buSzPts val="1400"/>
              <a:buChar char="○"/>
              <a:defRPr sz="1100"/>
            </a:lvl8pPr>
            <a:lvl9pPr marL="4114800" lvl="8" indent="-317500" algn="l">
              <a:lnSpc>
                <a:spcPct val="90000"/>
              </a:lnSpc>
              <a:spcBef>
                <a:spcPts val="1200"/>
              </a:spcBef>
              <a:spcAft>
                <a:spcPts val="1200"/>
              </a:spcAft>
              <a:buClr>
                <a:schemeClr val="dk1"/>
              </a:buClr>
              <a:buSzPts val="1400"/>
              <a:buChar char="■"/>
              <a:defRPr sz="1100"/>
            </a:lvl9pPr>
          </a:lstStyle>
          <a:p>
            <a:endParaRPr/>
          </a:p>
        </p:txBody>
      </p:sp>
      <p:sp>
        <p:nvSpPr>
          <p:cNvPr id="112" name="Google Shape;112;p5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13" name="Google Shape;113;p5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14" name="Google Shape;114;p5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15" name="Google Shape;115;p51"/>
          <p:cNvPicPr preferRelativeResize="0"/>
          <p:nvPr/>
        </p:nvPicPr>
        <p:blipFill rotWithShape="1">
          <a:blip r:embed="rId3">
            <a:alphaModFix amt="34000"/>
          </a:blip>
          <a:srcRect/>
          <a:stretch/>
        </p:blipFill>
        <p:spPr>
          <a:xfrm>
            <a:off x="8306579" y="460238"/>
            <a:ext cx="774441" cy="77444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ight - Single Content - plain">
  <p:cSld name="OBJECT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33"/>
          <p:cNvSpPr txBox="1">
            <a:spLocks noGrp="1"/>
          </p:cNvSpPr>
          <p:nvPr>
            <p:ph type="title"/>
          </p:nvPr>
        </p:nvSpPr>
        <p:spPr>
          <a:xfrm>
            <a:off x="628650" y="141112"/>
            <a:ext cx="7886700" cy="994172"/>
          </a:xfrm>
          <a:prstGeom prst="rect">
            <a:avLst/>
          </a:prstGeom>
          <a:noFill/>
          <a:ln>
            <a:noFill/>
          </a:ln>
        </p:spPr>
        <p:txBody>
          <a:bodyPr spcFirstLastPara="1" wrap="square" lIns="68575" tIns="34275" rIns="68575" bIns="34275" anchor="ctr" anchorCtr="0">
            <a:normAutofit/>
          </a:bodyPr>
          <a:lstStyle>
            <a:lvl1pPr lvl="0" algn="ctr">
              <a:lnSpc>
                <a:spcPct val="90000"/>
              </a:lnSpc>
              <a:spcBef>
                <a:spcPts val="0"/>
              </a:spcBef>
              <a:spcAft>
                <a:spcPts val="0"/>
              </a:spcAft>
              <a:buClr>
                <a:schemeClr val="lt1"/>
              </a:buClr>
              <a:buSzPts val="3600"/>
              <a:buFont typeface="Calibri"/>
              <a:buNone/>
              <a:defRPr sz="1100">
                <a:solidFill>
                  <a:schemeClr val="lt1"/>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26" name="Google Shape;26;p3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ctr" anchorCtr="0">
            <a:normAutofit/>
          </a:bodyPr>
          <a:lstStyle>
            <a:lvl1pPr marL="457200" lvl="0" indent="-317500" algn="l">
              <a:lnSpc>
                <a:spcPct val="100000"/>
              </a:lnSpc>
              <a:spcBef>
                <a:spcPts val="800"/>
              </a:spcBef>
              <a:spcAft>
                <a:spcPts val="0"/>
              </a:spcAft>
              <a:buClr>
                <a:schemeClr val="dk2"/>
              </a:buClr>
              <a:buSzPts val="1400"/>
              <a:buChar char="●"/>
              <a:defRPr sz="1100"/>
            </a:lvl1pPr>
            <a:lvl2pPr marL="914400" lvl="1" indent="-317500" algn="l">
              <a:lnSpc>
                <a:spcPct val="100000"/>
              </a:lnSpc>
              <a:spcBef>
                <a:spcPts val="1200"/>
              </a:spcBef>
              <a:spcAft>
                <a:spcPts val="0"/>
              </a:spcAft>
              <a:buClr>
                <a:schemeClr val="dk2"/>
              </a:buClr>
              <a:buSzPts val="1400"/>
              <a:buChar char="○"/>
              <a:defRPr sz="1100"/>
            </a:lvl2pPr>
            <a:lvl3pPr marL="1371600" lvl="2" indent="-317500" algn="l">
              <a:lnSpc>
                <a:spcPct val="100000"/>
              </a:lnSpc>
              <a:spcBef>
                <a:spcPts val="1200"/>
              </a:spcBef>
              <a:spcAft>
                <a:spcPts val="0"/>
              </a:spcAft>
              <a:buClr>
                <a:schemeClr val="dk2"/>
              </a:buClr>
              <a:buSzPts val="1400"/>
              <a:buChar char="■"/>
              <a:defRPr sz="1100"/>
            </a:lvl3pPr>
            <a:lvl4pPr marL="1828800" lvl="3" indent="-317500" algn="l">
              <a:lnSpc>
                <a:spcPct val="100000"/>
              </a:lnSpc>
              <a:spcBef>
                <a:spcPts val="1200"/>
              </a:spcBef>
              <a:spcAft>
                <a:spcPts val="0"/>
              </a:spcAft>
              <a:buClr>
                <a:schemeClr val="dk2"/>
              </a:buClr>
              <a:buSzPts val="1400"/>
              <a:buChar char="●"/>
              <a:defRPr sz="1100"/>
            </a:lvl4pPr>
            <a:lvl5pPr marL="2286000" lvl="4" indent="-317500" algn="l">
              <a:lnSpc>
                <a:spcPct val="100000"/>
              </a:lnSpc>
              <a:spcBef>
                <a:spcPts val="1200"/>
              </a:spcBef>
              <a:spcAft>
                <a:spcPts val="0"/>
              </a:spcAft>
              <a:buClr>
                <a:schemeClr val="dk2"/>
              </a:buClr>
              <a:buSzPts val="1400"/>
              <a:buChar char="○"/>
              <a:defRPr sz="1100"/>
            </a:lvl5pPr>
            <a:lvl6pPr marL="2743200" lvl="5" indent="-317500" algn="l">
              <a:lnSpc>
                <a:spcPct val="90000"/>
              </a:lnSpc>
              <a:spcBef>
                <a:spcPts val="1200"/>
              </a:spcBef>
              <a:spcAft>
                <a:spcPts val="0"/>
              </a:spcAft>
              <a:buClr>
                <a:schemeClr val="dk1"/>
              </a:buClr>
              <a:buSzPts val="1400"/>
              <a:buChar char="■"/>
              <a:defRPr sz="1100"/>
            </a:lvl6pPr>
            <a:lvl7pPr marL="3200400" lvl="6" indent="-317500" algn="l">
              <a:lnSpc>
                <a:spcPct val="90000"/>
              </a:lnSpc>
              <a:spcBef>
                <a:spcPts val="1200"/>
              </a:spcBef>
              <a:spcAft>
                <a:spcPts val="0"/>
              </a:spcAft>
              <a:buClr>
                <a:schemeClr val="dk1"/>
              </a:buClr>
              <a:buSzPts val="1400"/>
              <a:buChar char="●"/>
              <a:defRPr sz="1100"/>
            </a:lvl7pPr>
            <a:lvl8pPr marL="3657600" lvl="7" indent="-317500" algn="l">
              <a:lnSpc>
                <a:spcPct val="90000"/>
              </a:lnSpc>
              <a:spcBef>
                <a:spcPts val="1200"/>
              </a:spcBef>
              <a:spcAft>
                <a:spcPts val="0"/>
              </a:spcAft>
              <a:buClr>
                <a:schemeClr val="dk1"/>
              </a:buClr>
              <a:buSzPts val="1400"/>
              <a:buChar char="○"/>
              <a:defRPr sz="1100"/>
            </a:lvl8pPr>
            <a:lvl9pPr marL="4114800" lvl="8" indent="-317500" algn="l">
              <a:lnSpc>
                <a:spcPct val="90000"/>
              </a:lnSpc>
              <a:spcBef>
                <a:spcPts val="1200"/>
              </a:spcBef>
              <a:spcAft>
                <a:spcPts val="1200"/>
              </a:spcAft>
              <a:buClr>
                <a:schemeClr val="dk1"/>
              </a:buClr>
              <a:buSzPts val="1400"/>
              <a:buChar char="■"/>
              <a:defRPr sz="1100"/>
            </a:lvl9pPr>
          </a:lstStyle>
          <a:p>
            <a:endParaRPr/>
          </a:p>
        </p:txBody>
      </p:sp>
      <p:sp>
        <p:nvSpPr>
          <p:cNvPr id="27" name="Google Shape;27;p3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28" name="Google Shape;28;p3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29" name="Google Shape;29;p3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 Fancy">
  <p:cSld name="SECTION_HEADER_1">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34"/>
          <p:cNvSpPr txBox="1">
            <a:spLocks noGrp="1"/>
          </p:cNvSpPr>
          <p:nvPr>
            <p:ph type="title"/>
          </p:nvPr>
        </p:nvSpPr>
        <p:spPr>
          <a:xfrm>
            <a:off x="623888" y="699742"/>
            <a:ext cx="5712619" cy="2139553"/>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32" name="Google Shape;32;p34"/>
          <p:cNvSpPr txBox="1">
            <a:spLocks noGrp="1"/>
          </p:cNvSpPr>
          <p:nvPr>
            <p:ph type="body" idx="1"/>
          </p:nvPr>
        </p:nvSpPr>
        <p:spPr>
          <a:xfrm>
            <a:off x="623888" y="2859536"/>
            <a:ext cx="5712619" cy="112514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1200"/>
              </a:spcBef>
              <a:spcAft>
                <a:spcPts val="0"/>
              </a:spcAft>
              <a:buClr>
                <a:srgbClr val="888888"/>
              </a:buClr>
              <a:buSzPts val="1500"/>
              <a:buNone/>
              <a:defRPr sz="1500">
                <a:solidFill>
                  <a:srgbClr val="888888"/>
                </a:solidFill>
              </a:defRPr>
            </a:lvl2pPr>
            <a:lvl3pPr marL="1371600" lvl="2" indent="-228600" algn="l">
              <a:lnSpc>
                <a:spcPct val="90000"/>
              </a:lnSpc>
              <a:spcBef>
                <a:spcPts val="1200"/>
              </a:spcBef>
              <a:spcAft>
                <a:spcPts val="0"/>
              </a:spcAft>
              <a:buClr>
                <a:srgbClr val="888888"/>
              </a:buClr>
              <a:buSzPts val="1400"/>
              <a:buNone/>
              <a:defRPr sz="1400">
                <a:solidFill>
                  <a:srgbClr val="888888"/>
                </a:solidFill>
              </a:defRPr>
            </a:lvl3pPr>
            <a:lvl4pPr marL="1828800" lvl="3" indent="-228600" algn="l">
              <a:lnSpc>
                <a:spcPct val="90000"/>
              </a:lnSpc>
              <a:spcBef>
                <a:spcPts val="1200"/>
              </a:spcBef>
              <a:spcAft>
                <a:spcPts val="0"/>
              </a:spcAft>
              <a:buClr>
                <a:srgbClr val="888888"/>
              </a:buClr>
              <a:buSzPts val="1200"/>
              <a:buNone/>
              <a:defRPr sz="1200">
                <a:solidFill>
                  <a:srgbClr val="888888"/>
                </a:solidFill>
              </a:defRPr>
            </a:lvl4pPr>
            <a:lvl5pPr marL="2286000" lvl="4" indent="-228600" algn="l">
              <a:lnSpc>
                <a:spcPct val="90000"/>
              </a:lnSpc>
              <a:spcBef>
                <a:spcPts val="1200"/>
              </a:spcBef>
              <a:spcAft>
                <a:spcPts val="0"/>
              </a:spcAft>
              <a:buClr>
                <a:srgbClr val="888888"/>
              </a:buClr>
              <a:buSzPts val="1200"/>
              <a:buNone/>
              <a:defRPr sz="1200">
                <a:solidFill>
                  <a:srgbClr val="888888"/>
                </a:solidFill>
              </a:defRPr>
            </a:lvl5pPr>
            <a:lvl6pPr marL="2743200" lvl="5" indent="-228600" algn="l">
              <a:lnSpc>
                <a:spcPct val="90000"/>
              </a:lnSpc>
              <a:spcBef>
                <a:spcPts val="1200"/>
              </a:spcBef>
              <a:spcAft>
                <a:spcPts val="0"/>
              </a:spcAft>
              <a:buClr>
                <a:srgbClr val="888888"/>
              </a:buClr>
              <a:buSzPts val="1200"/>
              <a:buNone/>
              <a:defRPr sz="1200">
                <a:solidFill>
                  <a:srgbClr val="888888"/>
                </a:solidFill>
              </a:defRPr>
            </a:lvl6pPr>
            <a:lvl7pPr marL="3200400" lvl="6" indent="-228600" algn="l">
              <a:lnSpc>
                <a:spcPct val="90000"/>
              </a:lnSpc>
              <a:spcBef>
                <a:spcPts val="1200"/>
              </a:spcBef>
              <a:spcAft>
                <a:spcPts val="0"/>
              </a:spcAft>
              <a:buClr>
                <a:srgbClr val="888888"/>
              </a:buClr>
              <a:buSzPts val="1200"/>
              <a:buNone/>
              <a:defRPr sz="1200">
                <a:solidFill>
                  <a:srgbClr val="888888"/>
                </a:solidFill>
              </a:defRPr>
            </a:lvl7pPr>
            <a:lvl8pPr marL="3657600" lvl="7" indent="-228600" algn="l">
              <a:lnSpc>
                <a:spcPct val="90000"/>
              </a:lnSpc>
              <a:spcBef>
                <a:spcPts val="1200"/>
              </a:spcBef>
              <a:spcAft>
                <a:spcPts val="0"/>
              </a:spcAft>
              <a:buClr>
                <a:srgbClr val="888888"/>
              </a:buClr>
              <a:buSzPts val="1200"/>
              <a:buNone/>
              <a:defRPr sz="1200">
                <a:solidFill>
                  <a:srgbClr val="888888"/>
                </a:solidFill>
              </a:defRPr>
            </a:lvl8pPr>
            <a:lvl9pPr marL="4114800" lvl="8" indent="-228600" algn="l">
              <a:lnSpc>
                <a:spcPct val="90000"/>
              </a:lnSpc>
              <a:spcBef>
                <a:spcPts val="1200"/>
              </a:spcBef>
              <a:spcAft>
                <a:spcPts val="1200"/>
              </a:spcAft>
              <a:buClr>
                <a:srgbClr val="888888"/>
              </a:buClr>
              <a:buSzPts val="1200"/>
              <a:buNone/>
              <a:defRPr sz="1200">
                <a:solidFill>
                  <a:srgbClr val="888888"/>
                </a:solidFill>
              </a:defRPr>
            </a:lvl9pPr>
          </a:lstStyle>
          <a:p>
            <a:endParaRPr/>
          </a:p>
        </p:txBody>
      </p:sp>
      <p:sp>
        <p:nvSpPr>
          <p:cNvPr id="33" name="Google Shape;33;p3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34" name="Google Shape;34;p3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35" name="Google Shape;35;p3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ark Section Header 1">
  <p:cSld name="SECTION_HEADER_3">
    <p:spTree>
      <p:nvGrpSpPr>
        <p:cNvPr id="1" name="Shape 36"/>
        <p:cNvGrpSpPr/>
        <p:nvPr/>
      </p:nvGrpSpPr>
      <p:grpSpPr>
        <a:xfrm>
          <a:off x="0" y="0"/>
          <a:ext cx="0" cy="0"/>
          <a:chOff x="0" y="0"/>
          <a:chExt cx="0" cy="0"/>
        </a:xfrm>
      </p:grpSpPr>
      <p:sp>
        <p:nvSpPr>
          <p:cNvPr id="37" name="Google Shape;37;p35"/>
          <p:cNvSpPr txBox="1">
            <a:spLocks noGrp="1"/>
          </p:cNvSpPr>
          <p:nvPr>
            <p:ph type="title"/>
          </p:nvPr>
        </p:nvSpPr>
        <p:spPr>
          <a:xfrm>
            <a:off x="623888" y="760276"/>
            <a:ext cx="7886700" cy="21396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lt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8" name="Google Shape;38;p35"/>
          <p:cNvSpPr txBox="1">
            <a:spLocks noGrp="1"/>
          </p:cNvSpPr>
          <p:nvPr>
            <p:ph type="body" idx="1"/>
          </p:nvPr>
        </p:nvSpPr>
        <p:spPr>
          <a:xfrm>
            <a:off x="623888" y="2920070"/>
            <a:ext cx="7886700" cy="1125300"/>
          </a:xfrm>
          <a:prstGeom prst="rect">
            <a:avLst/>
          </a:prstGeom>
          <a:noFill/>
          <a:ln>
            <a:noFill/>
          </a:ln>
        </p:spPr>
        <p:txBody>
          <a:bodyPr spcFirstLastPara="1" wrap="square" lIns="68575" tIns="34275" rIns="68575" bIns="34275" anchor="t" anchorCtr="0">
            <a:normAutofit/>
          </a:bodyPr>
          <a:lstStyle>
            <a:lvl1pPr marL="457200" lvl="0" indent="-228600" algn="ctr">
              <a:lnSpc>
                <a:spcPct val="100000"/>
              </a:lnSpc>
              <a:spcBef>
                <a:spcPts val="800"/>
              </a:spcBef>
              <a:spcAft>
                <a:spcPts val="0"/>
              </a:spcAft>
              <a:buClr>
                <a:schemeClr val="lt1"/>
              </a:buClr>
              <a:buSzPts val="2400"/>
              <a:buNone/>
              <a:defRPr sz="2400">
                <a:solidFill>
                  <a:schemeClr val="lt1"/>
                </a:solidFill>
              </a:defRPr>
            </a:lvl1pPr>
            <a:lvl2pPr marL="914400" lvl="1" indent="-228600" algn="l">
              <a:lnSpc>
                <a:spcPct val="100000"/>
              </a:lnSpc>
              <a:spcBef>
                <a:spcPts val="400"/>
              </a:spcBef>
              <a:spcAft>
                <a:spcPts val="0"/>
              </a:spcAft>
              <a:buClr>
                <a:srgbClr val="888888"/>
              </a:buClr>
              <a:buSzPts val="1500"/>
              <a:buNone/>
              <a:defRPr sz="1500">
                <a:solidFill>
                  <a:srgbClr val="888888"/>
                </a:solidFill>
              </a:defRPr>
            </a:lvl2pPr>
            <a:lvl3pPr marL="1371600" lvl="2" indent="-228600" algn="l">
              <a:lnSpc>
                <a:spcPct val="100000"/>
              </a:lnSpc>
              <a:spcBef>
                <a:spcPts val="400"/>
              </a:spcBef>
              <a:spcAft>
                <a:spcPts val="0"/>
              </a:spcAft>
              <a:buClr>
                <a:srgbClr val="888888"/>
              </a:buClr>
              <a:buSzPts val="1400"/>
              <a:buNone/>
              <a:defRPr sz="1400">
                <a:solidFill>
                  <a:srgbClr val="888888"/>
                </a:solidFill>
              </a:defRPr>
            </a:lvl3pPr>
            <a:lvl4pPr marL="1828800" lvl="3" indent="-228600" algn="l">
              <a:lnSpc>
                <a:spcPct val="100000"/>
              </a:lnSpc>
              <a:spcBef>
                <a:spcPts val="400"/>
              </a:spcBef>
              <a:spcAft>
                <a:spcPts val="0"/>
              </a:spcAft>
              <a:buClr>
                <a:srgbClr val="888888"/>
              </a:buClr>
              <a:buSzPts val="1200"/>
              <a:buNone/>
              <a:defRPr sz="1200">
                <a:solidFill>
                  <a:srgbClr val="888888"/>
                </a:solidFill>
              </a:defRPr>
            </a:lvl4pPr>
            <a:lvl5pPr marL="2286000" lvl="4" indent="-228600" algn="l">
              <a:lnSpc>
                <a:spcPct val="10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39" name="Google Shape;39;p3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40" name="Google Shape;40;p3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41" name="Google Shape;41;p3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ight - Single Content w/label - plain">
  <p:cSld name="Light - Single Content w/label - plain">
    <p:bg>
      <p:bgPr>
        <a:blipFill>
          <a:blip r:embed="rId2">
            <a:alphaModFix/>
          </a:blip>
          <a:stretch>
            <a:fillRect/>
          </a:stretch>
        </a:blipFill>
        <a:effectLst/>
      </p:bgPr>
    </p:bg>
    <p:spTree>
      <p:nvGrpSpPr>
        <p:cNvPr id="1" name="Shape 42"/>
        <p:cNvGrpSpPr/>
        <p:nvPr/>
      </p:nvGrpSpPr>
      <p:grpSpPr>
        <a:xfrm>
          <a:off x="0" y="0"/>
          <a:ext cx="0" cy="0"/>
          <a:chOff x="0" y="0"/>
          <a:chExt cx="0" cy="0"/>
        </a:xfrm>
      </p:grpSpPr>
      <p:sp>
        <p:nvSpPr>
          <p:cNvPr id="43" name="Google Shape;43;p36"/>
          <p:cNvSpPr txBox="1">
            <a:spLocks noGrp="1"/>
          </p:cNvSpPr>
          <p:nvPr>
            <p:ph type="title"/>
          </p:nvPr>
        </p:nvSpPr>
        <p:spPr>
          <a:xfrm>
            <a:off x="628650" y="141112"/>
            <a:ext cx="7886700" cy="994172"/>
          </a:xfrm>
          <a:prstGeom prst="rect">
            <a:avLst/>
          </a:prstGeom>
          <a:noFill/>
          <a:ln>
            <a:noFill/>
          </a:ln>
        </p:spPr>
        <p:txBody>
          <a:bodyPr spcFirstLastPara="1" wrap="square" lIns="68575" tIns="34275" rIns="68575" bIns="34275" anchor="ctr" anchorCtr="0">
            <a:normAutofit/>
          </a:bodyPr>
          <a:lstStyle>
            <a:lvl1pPr lvl="0" algn="ctr">
              <a:lnSpc>
                <a:spcPct val="90000"/>
              </a:lnSpc>
              <a:spcBef>
                <a:spcPts val="0"/>
              </a:spcBef>
              <a:spcAft>
                <a:spcPts val="0"/>
              </a:spcAft>
              <a:buClr>
                <a:schemeClr val="lt1"/>
              </a:buClr>
              <a:buSzPts val="3600"/>
              <a:buFont typeface="Calibri"/>
              <a:buNone/>
              <a:defRPr sz="1100">
                <a:solidFill>
                  <a:schemeClr val="lt1"/>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44" name="Google Shape;44;p36"/>
          <p:cNvSpPr txBox="1">
            <a:spLocks noGrp="1"/>
          </p:cNvSpPr>
          <p:nvPr>
            <p:ph type="body" idx="1"/>
          </p:nvPr>
        </p:nvSpPr>
        <p:spPr>
          <a:xfrm>
            <a:off x="628650" y="1369219"/>
            <a:ext cx="7886700" cy="2724371"/>
          </a:xfrm>
          <a:prstGeom prst="rect">
            <a:avLst/>
          </a:prstGeom>
          <a:noFill/>
          <a:ln>
            <a:noFill/>
          </a:ln>
        </p:spPr>
        <p:txBody>
          <a:bodyPr spcFirstLastPara="1" wrap="square" lIns="68575" tIns="34275" rIns="68575" bIns="34275" anchor="ctr" anchorCtr="0">
            <a:normAutofit/>
          </a:bodyPr>
          <a:lstStyle>
            <a:lvl1pPr marL="457200" lvl="0" indent="-317500" algn="l">
              <a:lnSpc>
                <a:spcPct val="100000"/>
              </a:lnSpc>
              <a:spcBef>
                <a:spcPts val="800"/>
              </a:spcBef>
              <a:spcAft>
                <a:spcPts val="0"/>
              </a:spcAft>
              <a:buClr>
                <a:schemeClr val="dk2"/>
              </a:buClr>
              <a:buSzPts val="1400"/>
              <a:buChar char="●"/>
              <a:defRPr sz="1100"/>
            </a:lvl1pPr>
            <a:lvl2pPr marL="914400" lvl="1" indent="-317500" algn="l">
              <a:lnSpc>
                <a:spcPct val="100000"/>
              </a:lnSpc>
              <a:spcBef>
                <a:spcPts val="1200"/>
              </a:spcBef>
              <a:spcAft>
                <a:spcPts val="0"/>
              </a:spcAft>
              <a:buClr>
                <a:schemeClr val="dk2"/>
              </a:buClr>
              <a:buSzPts val="1400"/>
              <a:buChar char="○"/>
              <a:defRPr sz="1100"/>
            </a:lvl2pPr>
            <a:lvl3pPr marL="1371600" lvl="2" indent="-317500" algn="l">
              <a:lnSpc>
                <a:spcPct val="100000"/>
              </a:lnSpc>
              <a:spcBef>
                <a:spcPts val="1200"/>
              </a:spcBef>
              <a:spcAft>
                <a:spcPts val="0"/>
              </a:spcAft>
              <a:buClr>
                <a:schemeClr val="dk2"/>
              </a:buClr>
              <a:buSzPts val="1400"/>
              <a:buChar char="■"/>
              <a:defRPr sz="1100"/>
            </a:lvl3pPr>
            <a:lvl4pPr marL="1828800" lvl="3" indent="-317500" algn="l">
              <a:lnSpc>
                <a:spcPct val="100000"/>
              </a:lnSpc>
              <a:spcBef>
                <a:spcPts val="1200"/>
              </a:spcBef>
              <a:spcAft>
                <a:spcPts val="0"/>
              </a:spcAft>
              <a:buClr>
                <a:schemeClr val="dk2"/>
              </a:buClr>
              <a:buSzPts val="1400"/>
              <a:buChar char="●"/>
              <a:defRPr sz="1100"/>
            </a:lvl4pPr>
            <a:lvl5pPr marL="2286000" lvl="4" indent="-317500" algn="l">
              <a:lnSpc>
                <a:spcPct val="100000"/>
              </a:lnSpc>
              <a:spcBef>
                <a:spcPts val="1200"/>
              </a:spcBef>
              <a:spcAft>
                <a:spcPts val="0"/>
              </a:spcAft>
              <a:buClr>
                <a:schemeClr val="dk2"/>
              </a:buClr>
              <a:buSzPts val="1400"/>
              <a:buChar char="○"/>
              <a:defRPr sz="1100"/>
            </a:lvl5pPr>
            <a:lvl6pPr marL="2743200" lvl="5" indent="-317500" algn="l">
              <a:lnSpc>
                <a:spcPct val="90000"/>
              </a:lnSpc>
              <a:spcBef>
                <a:spcPts val="1200"/>
              </a:spcBef>
              <a:spcAft>
                <a:spcPts val="0"/>
              </a:spcAft>
              <a:buClr>
                <a:schemeClr val="dk1"/>
              </a:buClr>
              <a:buSzPts val="1400"/>
              <a:buChar char="■"/>
              <a:defRPr sz="1100"/>
            </a:lvl6pPr>
            <a:lvl7pPr marL="3200400" lvl="6" indent="-317500" algn="l">
              <a:lnSpc>
                <a:spcPct val="90000"/>
              </a:lnSpc>
              <a:spcBef>
                <a:spcPts val="1200"/>
              </a:spcBef>
              <a:spcAft>
                <a:spcPts val="0"/>
              </a:spcAft>
              <a:buClr>
                <a:schemeClr val="dk1"/>
              </a:buClr>
              <a:buSzPts val="1400"/>
              <a:buChar char="●"/>
              <a:defRPr sz="1100"/>
            </a:lvl7pPr>
            <a:lvl8pPr marL="3657600" lvl="7" indent="-317500" algn="l">
              <a:lnSpc>
                <a:spcPct val="90000"/>
              </a:lnSpc>
              <a:spcBef>
                <a:spcPts val="1200"/>
              </a:spcBef>
              <a:spcAft>
                <a:spcPts val="0"/>
              </a:spcAft>
              <a:buClr>
                <a:schemeClr val="dk1"/>
              </a:buClr>
              <a:buSzPts val="1400"/>
              <a:buChar char="○"/>
              <a:defRPr sz="1100"/>
            </a:lvl8pPr>
            <a:lvl9pPr marL="4114800" lvl="8" indent="-317500" algn="l">
              <a:lnSpc>
                <a:spcPct val="90000"/>
              </a:lnSpc>
              <a:spcBef>
                <a:spcPts val="1200"/>
              </a:spcBef>
              <a:spcAft>
                <a:spcPts val="1200"/>
              </a:spcAft>
              <a:buClr>
                <a:schemeClr val="dk1"/>
              </a:buClr>
              <a:buSzPts val="1400"/>
              <a:buChar char="■"/>
              <a:defRPr sz="1100"/>
            </a:lvl9pPr>
          </a:lstStyle>
          <a:p>
            <a:endParaRPr/>
          </a:p>
        </p:txBody>
      </p:sp>
      <p:sp>
        <p:nvSpPr>
          <p:cNvPr id="45" name="Google Shape;45;p36"/>
          <p:cNvSpPr txBox="1">
            <a:spLocks noGrp="1"/>
          </p:cNvSpPr>
          <p:nvPr>
            <p:ph type="body" idx="2"/>
          </p:nvPr>
        </p:nvSpPr>
        <p:spPr>
          <a:xfrm>
            <a:off x="628650" y="4093589"/>
            <a:ext cx="7886700" cy="577171"/>
          </a:xfrm>
          <a:prstGeom prst="rect">
            <a:avLst/>
          </a:prstGeom>
          <a:noFill/>
          <a:ln>
            <a:noFill/>
          </a:ln>
        </p:spPr>
        <p:txBody>
          <a:bodyPr spcFirstLastPara="1" wrap="square" lIns="68575" tIns="34275" rIns="68575" bIns="34275" anchor="ctr" anchorCtr="0">
            <a:normAutofit/>
          </a:bodyPr>
          <a:lstStyle>
            <a:lvl1pPr marL="457200" lvl="0" indent="-228600" algn="ctr">
              <a:lnSpc>
                <a:spcPct val="100000"/>
              </a:lnSpc>
              <a:spcBef>
                <a:spcPts val="800"/>
              </a:spcBef>
              <a:spcAft>
                <a:spcPts val="0"/>
              </a:spcAft>
              <a:buClr>
                <a:schemeClr val="dk2"/>
              </a:buClr>
              <a:buSzPts val="2700"/>
              <a:buNone/>
              <a:defRPr sz="1100"/>
            </a:lvl1pPr>
            <a:lvl2pPr marL="914400" lvl="1" indent="-228600" algn="ctr">
              <a:lnSpc>
                <a:spcPct val="100000"/>
              </a:lnSpc>
              <a:spcBef>
                <a:spcPts val="1200"/>
              </a:spcBef>
              <a:spcAft>
                <a:spcPts val="0"/>
              </a:spcAft>
              <a:buClr>
                <a:schemeClr val="dk2"/>
              </a:buClr>
              <a:buSzPts val="2400"/>
              <a:buNone/>
              <a:defRPr sz="1100"/>
            </a:lvl2pPr>
            <a:lvl3pPr marL="1371600" lvl="2" indent="-228600" algn="ctr">
              <a:lnSpc>
                <a:spcPct val="100000"/>
              </a:lnSpc>
              <a:spcBef>
                <a:spcPts val="1200"/>
              </a:spcBef>
              <a:spcAft>
                <a:spcPts val="0"/>
              </a:spcAft>
              <a:buClr>
                <a:schemeClr val="dk2"/>
              </a:buClr>
              <a:buSzPts val="2100"/>
              <a:buNone/>
              <a:defRPr sz="1100"/>
            </a:lvl3pPr>
            <a:lvl4pPr marL="1828800" lvl="3" indent="-228600" algn="ctr">
              <a:lnSpc>
                <a:spcPct val="100000"/>
              </a:lnSpc>
              <a:spcBef>
                <a:spcPts val="1200"/>
              </a:spcBef>
              <a:spcAft>
                <a:spcPts val="0"/>
              </a:spcAft>
              <a:buClr>
                <a:schemeClr val="dk2"/>
              </a:buClr>
              <a:buSzPts val="1800"/>
              <a:buNone/>
              <a:defRPr sz="1100"/>
            </a:lvl4pPr>
            <a:lvl5pPr marL="2286000" lvl="4" indent="-228600" algn="ctr">
              <a:lnSpc>
                <a:spcPct val="100000"/>
              </a:lnSpc>
              <a:spcBef>
                <a:spcPts val="1200"/>
              </a:spcBef>
              <a:spcAft>
                <a:spcPts val="0"/>
              </a:spcAft>
              <a:buClr>
                <a:schemeClr val="dk2"/>
              </a:buClr>
              <a:buSzPts val="1800"/>
              <a:buNone/>
              <a:defRPr sz="1100"/>
            </a:lvl5pPr>
            <a:lvl6pPr marL="2743200" lvl="5" indent="-317500" algn="l">
              <a:lnSpc>
                <a:spcPct val="90000"/>
              </a:lnSpc>
              <a:spcBef>
                <a:spcPts val="1200"/>
              </a:spcBef>
              <a:spcAft>
                <a:spcPts val="0"/>
              </a:spcAft>
              <a:buClr>
                <a:schemeClr val="dk1"/>
              </a:buClr>
              <a:buSzPts val="1400"/>
              <a:buChar char="■"/>
              <a:defRPr sz="1100"/>
            </a:lvl6pPr>
            <a:lvl7pPr marL="3200400" lvl="6" indent="-317500" algn="l">
              <a:lnSpc>
                <a:spcPct val="90000"/>
              </a:lnSpc>
              <a:spcBef>
                <a:spcPts val="1200"/>
              </a:spcBef>
              <a:spcAft>
                <a:spcPts val="0"/>
              </a:spcAft>
              <a:buClr>
                <a:schemeClr val="dk1"/>
              </a:buClr>
              <a:buSzPts val="1400"/>
              <a:buChar char="●"/>
              <a:defRPr sz="1100"/>
            </a:lvl7pPr>
            <a:lvl8pPr marL="3657600" lvl="7" indent="-317500" algn="l">
              <a:lnSpc>
                <a:spcPct val="90000"/>
              </a:lnSpc>
              <a:spcBef>
                <a:spcPts val="1200"/>
              </a:spcBef>
              <a:spcAft>
                <a:spcPts val="0"/>
              </a:spcAft>
              <a:buClr>
                <a:schemeClr val="dk1"/>
              </a:buClr>
              <a:buSzPts val="1400"/>
              <a:buChar char="○"/>
              <a:defRPr sz="1100"/>
            </a:lvl8pPr>
            <a:lvl9pPr marL="4114800" lvl="8" indent="-317500" algn="l">
              <a:lnSpc>
                <a:spcPct val="90000"/>
              </a:lnSpc>
              <a:spcBef>
                <a:spcPts val="1200"/>
              </a:spcBef>
              <a:spcAft>
                <a:spcPts val="1200"/>
              </a:spcAft>
              <a:buClr>
                <a:schemeClr val="dk1"/>
              </a:buClr>
              <a:buSzPts val="1400"/>
              <a:buChar char="■"/>
              <a:defRPr sz="1100"/>
            </a:lvl9pPr>
          </a:lstStyle>
          <a:p>
            <a:endParaRPr/>
          </a:p>
        </p:txBody>
      </p:sp>
      <p:sp>
        <p:nvSpPr>
          <p:cNvPr id="46" name="Google Shape;46;p3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47" name="Google Shape;47;p3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48" name="Google Shape;48;p3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9"/>
        <p:cNvGrpSpPr/>
        <p:nvPr/>
      </p:nvGrpSpPr>
      <p:grpSpPr>
        <a:xfrm>
          <a:off x="0" y="0"/>
          <a:ext cx="0" cy="0"/>
          <a:chOff x="0" y="0"/>
          <a:chExt cx="0" cy="0"/>
        </a:xfrm>
      </p:grpSpPr>
      <p:sp>
        <p:nvSpPr>
          <p:cNvPr id="50" name="Google Shape;50;p37"/>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1" name="Google Shape;51;p37"/>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2" name="Google Shape;52;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3"/>
        <p:cNvGrpSpPr/>
        <p:nvPr/>
      </p:nvGrpSpPr>
      <p:grpSpPr>
        <a:xfrm>
          <a:off x="0" y="0"/>
          <a:ext cx="0" cy="0"/>
          <a:chOff x="0" y="0"/>
          <a:chExt cx="0" cy="0"/>
        </a:xfrm>
      </p:grpSpPr>
      <p:sp>
        <p:nvSpPr>
          <p:cNvPr id="54" name="Google Shape;54;p3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55" name="Google Shape;55;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
        <p:cNvGrpSpPr/>
        <p:nvPr/>
      </p:nvGrpSpPr>
      <p:grpSpPr>
        <a:xfrm>
          <a:off x="0" y="0"/>
          <a:ext cx="0" cy="0"/>
          <a:chOff x="0" y="0"/>
          <a:chExt cx="0" cy="0"/>
        </a:xfrm>
      </p:grpSpPr>
      <p:sp>
        <p:nvSpPr>
          <p:cNvPr id="57" name="Google Shape;57;p3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8" name="Google Shape;58;p3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59" name="Google Shape;59;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3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3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access-board.gov/guidelines-and-standards/communications-and-it/about-the-ict-refresh/final-rule/text-of-the-standards-and-guidelines"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hyperlink" Target="https://www.section508.gov/2023-congressional-report/"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section508.gov/contact-us/" TargetMode="External"/><Relationship Id="rId7" Type="http://schemas.openxmlformats.org/officeDocument/2006/relationships/hyperlink" Target="mailto:508@access-board.gov"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hyperlink" Target="https://www.access-board.gov/ict/" TargetMode="External"/><Relationship Id="rId5" Type="http://schemas.openxmlformats.org/officeDocument/2006/relationships/hyperlink" Target="http://section508.gov" TargetMode="External"/><Relationship Id="rId4" Type="http://schemas.openxmlformats.org/officeDocument/2006/relationships/hyperlink" Target="mailto:section.508@gsa.gov"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section508.gov/"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www.aging.senate.gov/imo/media/doc/unlocking_the_virtual_front_door_-_full_report.pdf"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hyperlink" Target="https://congress.gov/117/plaws/publ328/PLAW-117publ328.pdf#page=261%22"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whitehouse.gov/omb/management/ofcio/delivering-a-digital-first-public-experience/#I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hyperlink" Target="https://www.whitehouse.gov/omb/management/ofcio/m-24-08-strengthening-digital-accessibility-and-the-management-of-section-508-of-the-rehabilitation-act/"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
          <p:cNvSpPr txBox="1">
            <a:spLocks noGrp="1"/>
          </p:cNvSpPr>
          <p:nvPr>
            <p:ph type="title"/>
          </p:nvPr>
        </p:nvSpPr>
        <p:spPr>
          <a:xfrm>
            <a:off x="623888" y="818768"/>
            <a:ext cx="5861377" cy="2419500"/>
          </a:xfrm>
          <a:prstGeom prst="rect">
            <a:avLst/>
          </a:prstGeom>
          <a:noFill/>
          <a:ln w="9525" cap="flat" cmpd="sng">
            <a:solidFill>
              <a:srgbClr val="C41C00"/>
            </a:solidFill>
            <a:prstDash val="solid"/>
            <a:round/>
            <a:headEnd type="none" w="sm" len="sm"/>
            <a:tailEnd type="none" w="sm" len="sm"/>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C41C00"/>
              </a:buClr>
              <a:buSzPts val="4500"/>
              <a:buFont typeface="Gill Sans"/>
              <a:buNone/>
            </a:pPr>
            <a:r>
              <a:rPr lang="en" sz="4200" b="1" dirty="0">
                <a:solidFill>
                  <a:srgbClr val="C41C00"/>
                </a:solidFill>
                <a:latin typeface="Gill Sans"/>
                <a:ea typeface="Gill Sans"/>
                <a:cs typeface="Gill Sans"/>
                <a:sym typeface="Gill Sans"/>
              </a:rPr>
              <a:t>FED</a:t>
            </a:r>
            <a:r>
              <a:rPr lang="en" sz="4200" dirty="0">
                <a:solidFill>
                  <a:srgbClr val="C41C00"/>
                </a:solidFill>
              </a:rPr>
              <a:t> </a:t>
            </a:r>
            <a:r>
              <a:rPr lang="en" sz="4200" b="1" dirty="0">
                <a:solidFill>
                  <a:srgbClr val="C41C00"/>
                </a:solidFill>
                <a:latin typeface="Gill Sans"/>
                <a:ea typeface="Gill Sans"/>
                <a:cs typeface="Gill Sans"/>
                <a:sym typeface="Gill Sans"/>
              </a:rPr>
              <a:t>Talk</a:t>
            </a:r>
            <a:r>
              <a:rPr lang="en" sz="4200" dirty="0">
                <a:solidFill>
                  <a:srgbClr val="C41C00"/>
                </a:solidFill>
              </a:rPr>
              <a:t>: </a:t>
            </a:r>
            <a:br>
              <a:rPr lang="en" sz="4200" dirty="0">
                <a:solidFill>
                  <a:srgbClr val="CC3300"/>
                </a:solidFill>
              </a:rPr>
            </a:br>
            <a:r>
              <a:rPr lang="en" sz="4200" dirty="0"/>
              <a:t>Section 508 Activities Update with GSA and the U.S. Access Board</a:t>
            </a:r>
            <a:endParaRPr sz="4200" dirty="0"/>
          </a:p>
        </p:txBody>
      </p:sp>
      <p:sp>
        <p:nvSpPr>
          <p:cNvPr id="122" name="Google Shape;122;p1"/>
          <p:cNvSpPr txBox="1">
            <a:spLocks noGrp="1"/>
          </p:cNvSpPr>
          <p:nvPr>
            <p:ph type="body" idx="1"/>
          </p:nvPr>
        </p:nvSpPr>
        <p:spPr>
          <a:xfrm>
            <a:off x="623888" y="3363361"/>
            <a:ext cx="5712600" cy="11250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2400"/>
              <a:buNone/>
            </a:pPr>
            <a:r>
              <a:rPr lang="en" sz="2400" b="1">
                <a:solidFill>
                  <a:schemeClr val="dk1"/>
                </a:solidFill>
              </a:rPr>
              <a:t>                   </a:t>
            </a:r>
            <a:endParaRPr sz="1100"/>
          </a:p>
          <a:p>
            <a:pPr marL="0" lvl="0" indent="0" algn="ctr" rtl="0">
              <a:lnSpc>
                <a:spcPct val="90000"/>
              </a:lnSpc>
              <a:spcBef>
                <a:spcPts val="800"/>
              </a:spcBef>
              <a:spcAft>
                <a:spcPts val="1200"/>
              </a:spcAft>
              <a:buClr>
                <a:schemeClr val="dk1"/>
              </a:buClr>
              <a:buSzPts val="2400"/>
              <a:buNone/>
            </a:pPr>
            <a:r>
              <a:rPr lang="en" sz="2400" b="1">
                <a:solidFill>
                  <a:schemeClr val="dk1"/>
                </a:solidFill>
              </a:rPr>
              <a:t>March 19, 2024</a:t>
            </a:r>
            <a:endParaRPr sz="1100"/>
          </a:p>
        </p:txBody>
      </p:sp>
      <p:sp>
        <p:nvSpPr>
          <p:cNvPr id="123" name="Google Shape;123;p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Clr>
                <a:srgbClr val="000000"/>
              </a:buClr>
              <a:buSzPts val="1100"/>
              <a:buFont typeface="Arial"/>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0"/>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100"/>
              <a:t>The Governmentwide Accessibility Assessment: Mandate</a:t>
            </a:r>
            <a:endParaRPr sz="3100"/>
          </a:p>
        </p:txBody>
      </p:sp>
      <p:sp>
        <p:nvSpPr>
          <p:cNvPr id="203" name="Google Shape;203;p10"/>
          <p:cNvSpPr txBox="1">
            <a:spLocks noGrp="1"/>
          </p:cNvSpPr>
          <p:nvPr>
            <p:ph type="body" idx="1"/>
          </p:nvPr>
        </p:nvSpPr>
        <p:spPr>
          <a:xfrm>
            <a:off x="348932" y="1369225"/>
            <a:ext cx="8415600" cy="3010270"/>
          </a:xfrm>
          <a:prstGeom prst="rect">
            <a:avLst/>
          </a:prstGeom>
          <a:noFill/>
          <a:ln>
            <a:noFill/>
          </a:ln>
        </p:spPr>
        <p:txBody>
          <a:bodyPr spcFirstLastPara="1" wrap="square" lIns="68575" tIns="34275" rIns="68575" bIns="34275" anchor="ctr" anchorCtr="0">
            <a:normAutofit fontScale="70000" lnSpcReduction="20000"/>
          </a:bodyPr>
          <a:lstStyle/>
          <a:p>
            <a:pPr marL="0" lvl="0" indent="0" algn="l" rtl="0">
              <a:lnSpc>
                <a:spcPct val="115000"/>
              </a:lnSpc>
              <a:spcBef>
                <a:spcPts val="0"/>
              </a:spcBef>
              <a:spcAft>
                <a:spcPts val="0"/>
              </a:spcAft>
              <a:buClr>
                <a:schemeClr val="dk1"/>
              </a:buClr>
              <a:buSzPct val="55000"/>
              <a:buFont typeface="Arial"/>
              <a:buNone/>
            </a:pPr>
            <a:r>
              <a:rPr lang="en" sz="2000" dirty="0">
                <a:latin typeface="Public Sans"/>
                <a:ea typeface="Public Sans"/>
                <a:cs typeface="Public Sans"/>
                <a:sym typeface="Public Sans"/>
              </a:rPr>
              <a:t>In Section 752 of the 2023 Congressional Appropriations Act, Congress stipulated that Office of Management and Budget (OMB), GSA and the USAB report on governmentwide accessibility. The following items were mandated: </a:t>
            </a:r>
            <a:endParaRPr sz="2000" dirty="0">
              <a:latin typeface="Public Sans"/>
              <a:ea typeface="Public Sans"/>
              <a:cs typeface="Public Sans"/>
              <a:sym typeface="Public Sans"/>
            </a:endParaRPr>
          </a:p>
          <a:p>
            <a:pPr marL="457200" lvl="0" indent="-327025" algn="l" rtl="0">
              <a:lnSpc>
                <a:spcPct val="115000"/>
              </a:lnSpc>
              <a:spcBef>
                <a:spcPts val="2200"/>
              </a:spcBef>
              <a:spcAft>
                <a:spcPts val="0"/>
              </a:spcAft>
              <a:buClr>
                <a:schemeClr val="dk2"/>
              </a:buClr>
              <a:buSzPct val="100000"/>
              <a:buChar char="●"/>
            </a:pPr>
            <a:r>
              <a:rPr lang="en" sz="2000" b="1" dirty="0"/>
              <a:t>1</a:t>
            </a:r>
            <a:r>
              <a:rPr lang="en" sz="2000" b="1" dirty="0">
                <a:latin typeface="Public Sans"/>
                <a:ea typeface="Public Sans"/>
                <a:cs typeface="Public Sans"/>
                <a:sym typeface="Public Sans"/>
              </a:rPr>
              <a:t>00 days</a:t>
            </a:r>
            <a:r>
              <a:rPr lang="en" sz="2000" dirty="0">
                <a:latin typeface="Public Sans"/>
                <a:ea typeface="Public Sans"/>
                <a:cs typeface="Public Sans"/>
                <a:sym typeface="Public Sans"/>
              </a:rPr>
              <a:t> after enactment, provide </a:t>
            </a:r>
            <a:r>
              <a:rPr lang="en" sz="2000" b="1" dirty="0">
                <a:latin typeface="Public Sans"/>
                <a:ea typeface="Public Sans"/>
                <a:cs typeface="Public Sans"/>
                <a:sym typeface="Public Sans"/>
              </a:rPr>
              <a:t>questions/metrics</a:t>
            </a:r>
            <a:r>
              <a:rPr lang="en" sz="2000" dirty="0">
                <a:latin typeface="Public Sans"/>
                <a:ea typeface="Public Sans"/>
                <a:cs typeface="Public Sans"/>
                <a:sym typeface="Public Sans"/>
              </a:rPr>
              <a:t> agencies must report on</a:t>
            </a:r>
            <a:endParaRPr sz="2000" dirty="0">
              <a:latin typeface="Public Sans"/>
              <a:ea typeface="Public Sans"/>
              <a:cs typeface="Public Sans"/>
              <a:sym typeface="Public Sans"/>
            </a:endParaRPr>
          </a:p>
          <a:p>
            <a:pPr marL="457200" lvl="0" indent="-327025" algn="l" rtl="0">
              <a:lnSpc>
                <a:spcPct val="115000"/>
              </a:lnSpc>
              <a:spcBef>
                <a:spcPts val="0"/>
              </a:spcBef>
              <a:spcAft>
                <a:spcPts val="0"/>
              </a:spcAft>
              <a:buClr>
                <a:schemeClr val="dk2"/>
              </a:buClr>
              <a:buSzPct val="100000"/>
              <a:buChar char="●"/>
            </a:pPr>
            <a:r>
              <a:rPr lang="en" sz="2000" b="1" dirty="0">
                <a:latin typeface="Public Sans"/>
                <a:ea typeface="Public Sans"/>
                <a:cs typeface="Public Sans"/>
                <a:sym typeface="Public Sans"/>
              </a:rPr>
              <a:t>225 Days</a:t>
            </a:r>
            <a:r>
              <a:rPr lang="en" sz="2000" dirty="0">
                <a:latin typeface="Public Sans"/>
                <a:ea typeface="Public Sans"/>
                <a:cs typeface="Public Sans"/>
                <a:sym typeface="Public Sans"/>
              </a:rPr>
              <a:t> after enactment (NLT 11 August), </a:t>
            </a:r>
            <a:r>
              <a:rPr lang="en" sz="2000" b="1" dirty="0">
                <a:latin typeface="Public Sans"/>
                <a:ea typeface="Public Sans"/>
                <a:cs typeface="Public Sans"/>
                <a:sym typeface="Public Sans"/>
              </a:rPr>
              <a:t>agencies respond</a:t>
            </a:r>
            <a:endParaRPr sz="2000" b="1" dirty="0">
              <a:latin typeface="Public Sans"/>
              <a:ea typeface="Public Sans"/>
              <a:cs typeface="Public Sans"/>
              <a:sym typeface="Public Sans"/>
            </a:endParaRPr>
          </a:p>
          <a:p>
            <a:pPr marL="457200" lvl="0" indent="-327025" algn="l" rtl="0">
              <a:lnSpc>
                <a:spcPct val="115000"/>
              </a:lnSpc>
              <a:spcBef>
                <a:spcPts val="0"/>
              </a:spcBef>
              <a:spcAft>
                <a:spcPts val="0"/>
              </a:spcAft>
              <a:buClr>
                <a:schemeClr val="dk2"/>
              </a:buClr>
              <a:buSzPct val="100000"/>
              <a:buChar char="●"/>
            </a:pPr>
            <a:r>
              <a:rPr lang="en" sz="2000" b="1" dirty="0">
                <a:latin typeface="Public Sans"/>
                <a:ea typeface="Public Sans"/>
                <a:cs typeface="Public Sans"/>
                <a:sym typeface="Public Sans"/>
              </a:rPr>
              <a:t>365 days after enactment</a:t>
            </a:r>
            <a:r>
              <a:rPr lang="en" sz="2000" dirty="0">
                <a:latin typeface="Public Sans"/>
                <a:ea typeface="Public Sans"/>
                <a:cs typeface="Public Sans"/>
                <a:sym typeface="Public Sans"/>
              </a:rPr>
              <a:t> (NLT 29 December), </a:t>
            </a:r>
            <a:r>
              <a:rPr lang="en" sz="2000" b="1" dirty="0">
                <a:latin typeface="Public Sans"/>
                <a:ea typeface="Public Sans"/>
                <a:cs typeface="Public Sans"/>
                <a:sym typeface="Public Sans"/>
              </a:rPr>
              <a:t>provide</a:t>
            </a:r>
            <a:r>
              <a:rPr lang="en" sz="2000" dirty="0">
                <a:latin typeface="Public Sans"/>
                <a:ea typeface="Public Sans"/>
                <a:cs typeface="Public Sans"/>
                <a:sym typeface="Public Sans"/>
              </a:rPr>
              <a:t> the following:</a:t>
            </a:r>
            <a:endParaRPr sz="2000" dirty="0">
              <a:latin typeface="Public Sans"/>
              <a:ea typeface="Public Sans"/>
              <a:cs typeface="Public Sans"/>
              <a:sym typeface="Public Sans"/>
            </a:endParaRPr>
          </a:p>
          <a:p>
            <a:pPr marL="914400" lvl="1" indent="-327025" algn="l" rtl="0">
              <a:lnSpc>
                <a:spcPct val="115000"/>
              </a:lnSpc>
              <a:spcBef>
                <a:spcPts val="0"/>
              </a:spcBef>
              <a:spcAft>
                <a:spcPts val="0"/>
              </a:spcAft>
              <a:buClr>
                <a:schemeClr val="dk2"/>
              </a:buClr>
              <a:buSzPct val="100000"/>
              <a:buChar char="○"/>
            </a:pPr>
            <a:r>
              <a:rPr lang="en" sz="2000" dirty="0">
                <a:latin typeface="Public Sans"/>
                <a:ea typeface="Public Sans"/>
                <a:cs typeface="Public Sans"/>
                <a:sym typeface="Public Sans"/>
              </a:rPr>
              <a:t>A </a:t>
            </a:r>
            <a:r>
              <a:rPr lang="en" sz="2000" b="1" dirty="0">
                <a:latin typeface="Public Sans"/>
                <a:ea typeface="Public Sans"/>
                <a:cs typeface="Public Sans"/>
                <a:sym typeface="Public Sans"/>
              </a:rPr>
              <a:t>comprehensive assessment by agency and governmentwide</a:t>
            </a:r>
            <a:r>
              <a:rPr lang="en" sz="2000" dirty="0">
                <a:latin typeface="Public Sans"/>
                <a:ea typeface="Public Sans"/>
                <a:cs typeface="Public Sans"/>
                <a:sym typeface="Public Sans"/>
              </a:rPr>
              <a:t> generally of compliance to accessibility standards</a:t>
            </a:r>
            <a:endParaRPr sz="2000" dirty="0">
              <a:latin typeface="Public Sans"/>
              <a:ea typeface="Public Sans"/>
              <a:cs typeface="Public Sans"/>
              <a:sym typeface="Public Sans"/>
            </a:endParaRPr>
          </a:p>
          <a:p>
            <a:pPr marL="914400" lvl="1" indent="-327025" algn="l" rtl="0">
              <a:lnSpc>
                <a:spcPct val="115000"/>
              </a:lnSpc>
              <a:spcBef>
                <a:spcPts val="0"/>
              </a:spcBef>
              <a:spcAft>
                <a:spcPts val="0"/>
              </a:spcAft>
              <a:buClr>
                <a:schemeClr val="dk2"/>
              </a:buClr>
              <a:buSzPct val="100000"/>
              <a:buChar char="○"/>
            </a:pPr>
            <a:r>
              <a:rPr lang="en" sz="2000" dirty="0">
                <a:latin typeface="Public Sans"/>
                <a:ea typeface="Public Sans"/>
                <a:cs typeface="Public Sans"/>
                <a:sym typeface="Public Sans"/>
              </a:rPr>
              <a:t>A detailed </a:t>
            </a:r>
            <a:r>
              <a:rPr lang="en" sz="2000" b="1" dirty="0">
                <a:latin typeface="Public Sans"/>
                <a:ea typeface="Public Sans"/>
                <a:cs typeface="Public Sans"/>
                <a:sym typeface="Public Sans"/>
              </a:rPr>
              <a:t>description of actions</a:t>
            </a:r>
            <a:r>
              <a:rPr lang="en" sz="2000" dirty="0">
                <a:latin typeface="Public Sans"/>
                <a:ea typeface="Public Sans"/>
                <a:cs typeface="Public Sans"/>
                <a:sym typeface="Public Sans"/>
              </a:rPr>
              <a:t> and efforts</a:t>
            </a:r>
            <a:r>
              <a:rPr lang="en" sz="2000" b="1" dirty="0">
                <a:latin typeface="Public Sans"/>
                <a:ea typeface="Public Sans"/>
                <a:cs typeface="Public Sans"/>
                <a:sym typeface="Public Sans"/>
              </a:rPr>
              <a:t> GSA took to support compliance</a:t>
            </a:r>
            <a:r>
              <a:rPr lang="en" sz="2000" dirty="0">
                <a:latin typeface="Public Sans"/>
                <a:ea typeface="Public Sans"/>
                <a:cs typeface="Public Sans"/>
                <a:sym typeface="Public Sans"/>
              </a:rPr>
              <a:t> at agencies over the past year and planned efforts in the next year</a:t>
            </a:r>
            <a:endParaRPr sz="2000" dirty="0">
              <a:latin typeface="Public Sans"/>
              <a:ea typeface="Public Sans"/>
              <a:cs typeface="Public Sans"/>
              <a:sym typeface="Public Sans"/>
            </a:endParaRPr>
          </a:p>
          <a:p>
            <a:pPr marL="914400" lvl="1" indent="-327025" algn="l" rtl="0">
              <a:lnSpc>
                <a:spcPct val="115000"/>
              </a:lnSpc>
              <a:spcBef>
                <a:spcPts val="0"/>
              </a:spcBef>
              <a:spcAft>
                <a:spcPts val="0"/>
              </a:spcAft>
              <a:buClr>
                <a:schemeClr val="dk2"/>
              </a:buClr>
              <a:buSzPct val="100000"/>
              <a:buChar char="○"/>
            </a:pPr>
            <a:r>
              <a:rPr lang="en" sz="2000" dirty="0">
                <a:latin typeface="Public Sans"/>
                <a:ea typeface="Public Sans"/>
                <a:cs typeface="Public Sans"/>
                <a:sym typeface="Public Sans"/>
              </a:rPr>
              <a:t>A list of </a:t>
            </a:r>
            <a:r>
              <a:rPr lang="en" sz="2000" b="1" dirty="0">
                <a:latin typeface="Public Sans"/>
                <a:ea typeface="Public Sans"/>
                <a:cs typeface="Public Sans"/>
                <a:sym typeface="Public Sans"/>
              </a:rPr>
              <a:t>recommendations to Congress </a:t>
            </a:r>
            <a:r>
              <a:rPr lang="en" sz="2000" dirty="0">
                <a:latin typeface="Public Sans"/>
                <a:ea typeface="Public Sans"/>
                <a:cs typeface="Public Sans"/>
                <a:sym typeface="Public Sans"/>
              </a:rPr>
              <a:t>to help </a:t>
            </a:r>
            <a:r>
              <a:rPr lang="en" sz="2000" b="1" dirty="0">
                <a:latin typeface="Public Sans"/>
                <a:ea typeface="Public Sans"/>
                <a:cs typeface="Public Sans"/>
                <a:sym typeface="Public Sans"/>
              </a:rPr>
              <a:t>support accessibility compliance</a:t>
            </a:r>
            <a:endParaRPr sz="2400" dirty="0"/>
          </a:p>
        </p:txBody>
      </p:sp>
      <p:sp>
        <p:nvSpPr>
          <p:cNvPr id="204" name="Google Shape;204;p10"/>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10</a:t>
            </a:fld>
            <a:endParaRPr sz="1100"/>
          </a:p>
        </p:txBody>
      </p:sp>
      <p:sp>
        <p:nvSpPr>
          <p:cNvPr id="205" name="Google Shape;205;p10"/>
          <p:cNvSpPr/>
          <p:nvPr/>
        </p:nvSpPr>
        <p:spPr>
          <a:xfrm>
            <a:off x="364200" y="4527575"/>
            <a:ext cx="8415600" cy="513600"/>
          </a:xfrm>
          <a:prstGeom prst="roundRect">
            <a:avLst>
              <a:gd name="adj" fmla="val 16667"/>
            </a:avLst>
          </a:prstGeom>
          <a:solidFill>
            <a:srgbClr val="162E51"/>
          </a:solidFill>
          <a:ln w="9525" cap="flat" cmpd="sng">
            <a:solidFill>
              <a:srgbClr val="50505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lt1"/>
                </a:solidFill>
                <a:latin typeface="Arial"/>
                <a:ea typeface="Arial"/>
                <a:cs typeface="Arial"/>
                <a:sym typeface="Arial"/>
              </a:rPr>
              <a:t>Please attend our deep dive session on the 2023 Governmentwide Accessibility Assessment on Thursday at </a:t>
            </a:r>
            <a:r>
              <a:rPr lang="en" sz="1500" b="1" i="0" u="none" strike="noStrike" cap="none">
                <a:solidFill>
                  <a:schemeClr val="lt1"/>
                </a:solidFill>
                <a:latin typeface="Arial"/>
                <a:ea typeface="Arial"/>
                <a:cs typeface="Arial"/>
                <a:sym typeface="Arial"/>
              </a:rPr>
              <a:t>3:20 p.m. in Orange County 1-2 </a:t>
            </a:r>
            <a:endParaRPr sz="1400" b="1" i="0" u="none" strike="noStrike" cap="non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1"/>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100"/>
              <a:t>The Governmentwide Accessibility Assessment: Findings</a:t>
            </a:r>
            <a:endParaRPr sz="3100"/>
          </a:p>
        </p:txBody>
      </p:sp>
      <p:sp>
        <p:nvSpPr>
          <p:cNvPr id="212" name="Google Shape;212;p11"/>
          <p:cNvSpPr txBox="1">
            <a:spLocks noGrp="1"/>
          </p:cNvSpPr>
          <p:nvPr>
            <p:ph type="body" idx="1"/>
          </p:nvPr>
        </p:nvSpPr>
        <p:spPr>
          <a:xfrm>
            <a:off x="348925" y="1369225"/>
            <a:ext cx="8415600" cy="3072900"/>
          </a:xfrm>
          <a:prstGeom prst="rect">
            <a:avLst/>
          </a:prstGeom>
          <a:noFill/>
          <a:ln>
            <a:noFill/>
          </a:ln>
        </p:spPr>
        <p:txBody>
          <a:bodyPr spcFirstLastPara="1" wrap="square" lIns="68575" tIns="34275" rIns="68575" bIns="34275" anchor="ctr" anchorCtr="0">
            <a:normAutofit/>
          </a:bodyPr>
          <a:lstStyle/>
          <a:p>
            <a:pPr marL="0" lvl="0" indent="0" algn="l" rtl="0">
              <a:lnSpc>
                <a:spcPct val="115000"/>
              </a:lnSpc>
              <a:spcBef>
                <a:spcPts val="0"/>
              </a:spcBef>
              <a:spcAft>
                <a:spcPts val="0"/>
              </a:spcAft>
              <a:buClr>
                <a:schemeClr val="dk1"/>
              </a:buClr>
              <a:buSzPct val="59459"/>
              <a:buNone/>
            </a:pPr>
            <a:r>
              <a:rPr lang="en" sz="1400" dirty="0">
                <a:latin typeface="Public Sans"/>
                <a:ea typeface="Public Sans"/>
                <a:cs typeface="Public Sans"/>
                <a:sym typeface="Public Sans"/>
              </a:rPr>
              <a:t>The assessment team collected responses to the established criteria from 249 agencies. Using several modes of analysis, the team determined: </a:t>
            </a:r>
            <a:endParaRPr sz="1400" dirty="0">
              <a:latin typeface="Public Sans"/>
              <a:ea typeface="Public Sans"/>
              <a:cs typeface="Public Sans"/>
              <a:sym typeface="Public Sans"/>
            </a:endParaRPr>
          </a:p>
          <a:p>
            <a:pPr marL="457200" lvl="0" indent="-342900" algn="l" rtl="0">
              <a:lnSpc>
                <a:spcPct val="115000"/>
              </a:lnSpc>
              <a:spcBef>
                <a:spcPts val="1000"/>
              </a:spcBef>
              <a:spcAft>
                <a:spcPts val="600"/>
              </a:spcAft>
              <a:buClr>
                <a:schemeClr val="dk2"/>
              </a:buClr>
              <a:buSzPct val="108108"/>
              <a:buFont typeface="Public Sans"/>
              <a:buChar char="●"/>
            </a:pPr>
            <a:r>
              <a:rPr lang="en" sz="1400" dirty="0">
                <a:latin typeface="Public Sans"/>
                <a:ea typeface="Public Sans"/>
                <a:cs typeface="Public Sans"/>
                <a:sym typeface="Public Sans"/>
              </a:rPr>
              <a:t>Accessibility conformance was relatively low on average</a:t>
            </a:r>
            <a:endParaRPr sz="1400" dirty="0">
              <a:latin typeface="Public Sans"/>
              <a:ea typeface="Public Sans"/>
              <a:cs typeface="Public Sans"/>
              <a:sym typeface="Public Sans"/>
            </a:endParaRPr>
          </a:p>
          <a:p>
            <a:pPr marL="914400" lvl="1" indent="-317500" algn="l" rtl="0">
              <a:lnSpc>
                <a:spcPct val="115000"/>
              </a:lnSpc>
              <a:spcBef>
                <a:spcPts val="0"/>
              </a:spcBef>
              <a:spcAft>
                <a:spcPts val="600"/>
              </a:spcAft>
              <a:buClr>
                <a:schemeClr val="dk2"/>
              </a:buClr>
              <a:buSzPct val="108108"/>
              <a:buFont typeface="Public Sans"/>
              <a:buChar char="○"/>
            </a:pPr>
            <a:r>
              <a:rPr lang="en" sz="1400" dirty="0">
                <a:latin typeface="Public Sans"/>
                <a:ea typeface="Public Sans"/>
                <a:cs typeface="Public Sans"/>
                <a:sym typeface="Public Sans"/>
              </a:rPr>
              <a:t>While many respondents tested for conformance of information and communications technology (ICT), mixed results were seen across government</a:t>
            </a:r>
            <a:endParaRPr sz="1400" dirty="0">
              <a:latin typeface="Public Sans"/>
              <a:ea typeface="Public Sans"/>
              <a:cs typeface="Public Sans"/>
              <a:sym typeface="Public Sans"/>
            </a:endParaRPr>
          </a:p>
          <a:p>
            <a:pPr marL="914400" lvl="1" indent="-317500" algn="l" rtl="0">
              <a:lnSpc>
                <a:spcPct val="115000"/>
              </a:lnSpc>
              <a:spcBef>
                <a:spcPts val="0"/>
              </a:spcBef>
              <a:spcAft>
                <a:spcPts val="600"/>
              </a:spcAft>
              <a:buClr>
                <a:schemeClr val="dk2"/>
              </a:buClr>
              <a:buSzPct val="108108"/>
              <a:buFont typeface="Public Sans"/>
              <a:buChar char="○"/>
            </a:pPr>
            <a:r>
              <a:rPr lang="en" sz="1400" dirty="0">
                <a:latin typeface="Public Sans"/>
                <a:ea typeface="Public Sans"/>
                <a:cs typeface="Public Sans"/>
                <a:sym typeface="Public Sans"/>
              </a:rPr>
              <a:t>Conformance of top-viewed ICT was relatively low across government </a:t>
            </a:r>
            <a:endParaRPr sz="1400" dirty="0">
              <a:latin typeface="Public Sans"/>
              <a:ea typeface="Public Sans"/>
              <a:cs typeface="Public Sans"/>
              <a:sym typeface="Public Sans"/>
            </a:endParaRPr>
          </a:p>
          <a:p>
            <a:pPr marL="457200" lvl="0" indent="-342900" algn="l" rtl="0">
              <a:lnSpc>
                <a:spcPct val="115000"/>
              </a:lnSpc>
              <a:spcBef>
                <a:spcPts val="0"/>
              </a:spcBef>
              <a:spcAft>
                <a:spcPts val="600"/>
              </a:spcAft>
              <a:buClr>
                <a:schemeClr val="dk2"/>
              </a:buClr>
              <a:buSzPct val="108108"/>
              <a:buFont typeface="Public Sans"/>
              <a:buChar char="●"/>
            </a:pPr>
            <a:r>
              <a:rPr lang="en" sz="1400" dirty="0">
                <a:latin typeface="Public Sans"/>
                <a:ea typeface="Public Sans"/>
                <a:cs typeface="Public Sans"/>
                <a:sym typeface="Public Sans"/>
              </a:rPr>
              <a:t>Program maturity was relatively low and could be improved across government</a:t>
            </a:r>
            <a:endParaRPr sz="1400" dirty="0">
              <a:latin typeface="Public Sans"/>
              <a:ea typeface="Public Sans"/>
              <a:cs typeface="Public Sans"/>
              <a:sym typeface="Public Sans"/>
            </a:endParaRPr>
          </a:p>
          <a:p>
            <a:pPr marL="457200" lvl="0" indent="-342900" algn="l" rtl="0">
              <a:lnSpc>
                <a:spcPct val="115000"/>
              </a:lnSpc>
              <a:spcBef>
                <a:spcPts val="0"/>
              </a:spcBef>
              <a:spcAft>
                <a:spcPts val="600"/>
              </a:spcAft>
              <a:buClr>
                <a:schemeClr val="dk2"/>
              </a:buClr>
              <a:buSzPct val="108108"/>
              <a:buFont typeface="Public Sans"/>
              <a:buChar char="●"/>
            </a:pPr>
            <a:r>
              <a:rPr lang="en" sz="1400" dirty="0">
                <a:latin typeface="Public Sans"/>
                <a:ea typeface="Public Sans"/>
                <a:cs typeface="Public Sans"/>
                <a:sym typeface="Public Sans"/>
              </a:rPr>
              <a:t>Key heavily used ICT was either not tested or did not conform to accessibility standards</a:t>
            </a:r>
            <a:endParaRPr sz="1400" dirty="0">
              <a:latin typeface="Public Sans"/>
              <a:ea typeface="Public Sans"/>
              <a:cs typeface="Public Sans"/>
              <a:sym typeface="Public Sans"/>
            </a:endParaRPr>
          </a:p>
        </p:txBody>
      </p:sp>
      <p:sp>
        <p:nvSpPr>
          <p:cNvPr id="213" name="Google Shape;213;p11"/>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11</a:t>
            </a:fld>
            <a:endParaRPr sz="1100"/>
          </a:p>
        </p:txBody>
      </p:sp>
      <p:sp>
        <p:nvSpPr>
          <p:cNvPr id="214" name="Google Shape;214;p11"/>
          <p:cNvSpPr/>
          <p:nvPr/>
        </p:nvSpPr>
        <p:spPr>
          <a:xfrm>
            <a:off x="364200" y="4527575"/>
            <a:ext cx="8415600" cy="513600"/>
          </a:xfrm>
          <a:prstGeom prst="roundRect">
            <a:avLst>
              <a:gd name="adj" fmla="val 16667"/>
            </a:avLst>
          </a:prstGeom>
          <a:solidFill>
            <a:srgbClr val="162E51"/>
          </a:solidFill>
          <a:ln w="9525" cap="flat" cmpd="sng">
            <a:solidFill>
              <a:srgbClr val="50505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lt1"/>
                </a:solidFill>
                <a:latin typeface="Arial"/>
                <a:ea typeface="Arial"/>
                <a:cs typeface="Arial"/>
                <a:sym typeface="Arial"/>
              </a:rPr>
              <a:t>Please attend our deep dive session on the 2023 Governmentwide Accessibility Assessment on Thursday at </a:t>
            </a:r>
            <a:r>
              <a:rPr lang="en" sz="1500" b="1" i="0" u="none" strike="noStrike" cap="none">
                <a:solidFill>
                  <a:schemeClr val="lt1"/>
                </a:solidFill>
                <a:latin typeface="Arial"/>
                <a:ea typeface="Arial"/>
                <a:cs typeface="Arial"/>
                <a:sym typeface="Arial"/>
              </a:rPr>
              <a:t>3:20 p.m. in Orange County 1-2 </a:t>
            </a:r>
            <a:endParaRPr sz="1400" b="1" i="0" u="none" strike="noStrike" cap="none">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62E51"/>
        </a:solidFill>
        <a:effectLst/>
      </p:bgPr>
    </p:bg>
    <p:spTree>
      <p:nvGrpSpPr>
        <p:cNvPr id="1" name="Shape 218"/>
        <p:cNvGrpSpPr/>
        <p:nvPr/>
      </p:nvGrpSpPr>
      <p:grpSpPr>
        <a:xfrm>
          <a:off x="0" y="0"/>
          <a:ext cx="0" cy="0"/>
          <a:chOff x="0" y="0"/>
          <a:chExt cx="0" cy="0"/>
        </a:xfrm>
      </p:grpSpPr>
      <p:sp>
        <p:nvSpPr>
          <p:cNvPr id="219" name="Google Shape;219;p12"/>
          <p:cNvSpPr txBox="1">
            <a:spLocks noGrp="1"/>
          </p:cNvSpPr>
          <p:nvPr>
            <p:ph type="title"/>
          </p:nvPr>
        </p:nvSpPr>
        <p:spPr>
          <a:xfrm>
            <a:off x="626364" y="1200150"/>
            <a:ext cx="7891272" cy="27432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lt1"/>
              </a:buClr>
              <a:buSzPts val="4500"/>
              <a:buFont typeface="Calibri"/>
              <a:buNone/>
            </a:pPr>
            <a:r>
              <a:rPr lang="en">
                <a:solidFill>
                  <a:schemeClr val="lt1"/>
                </a:solidFill>
              </a:rPr>
              <a:t>Technology Accessibility Playbook</a:t>
            </a:r>
            <a:endParaRPr>
              <a:solidFill>
                <a:schemeClr val="lt1"/>
              </a:solidFill>
            </a:endParaRPr>
          </a:p>
        </p:txBody>
      </p:sp>
      <p:sp>
        <p:nvSpPr>
          <p:cNvPr id="220" name="Google Shape;220;p1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p>
            <a:pPr marL="0" lvl="0" indent="0" algn="r" rtl="0">
              <a:lnSpc>
                <a:spcPct val="100000"/>
              </a:lnSpc>
              <a:spcBef>
                <a:spcPts val="0"/>
              </a:spcBef>
              <a:spcAft>
                <a:spcPts val="0"/>
              </a:spcAft>
              <a:buSzPts val="1200"/>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13"/>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100"/>
              <a:t>Section508.gov Body of Knowledge and the Technology Accessibility Playbook</a:t>
            </a:r>
            <a:endParaRPr sz="3100"/>
          </a:p>
        </p:txBody>
      </p:sp>
      <p:sp>
        <p:nvSpPr>
          <p:cNvPr id="227" name="Google Shape;227;p13"/>
          <p:cNvSpPr txBox="1">
            <a:spLocks noGrp="1"/>
          </p:cNvSpPr>
          <p:nvPr>
            <p:ph type="body" idx="1"/>
          </p:nvPr>
        </p:nvSpPr>
        <p:spPr>
          <a:xfrm>
            <a:off x="348925" y="1369225"/>
            <a:ext cx="8415600" cy="3398038"/>
          </a:xfrm>
          <a:prstGeom prst="rect">
            <a:avLst/>
          </a:prstGeom>
          <a:noFill/>
          <a:ln>
            <a:noFill/>
          </a:ln>
        </p:spPr>
        <p:txBody>
          <a:bodyPr spcFirstLastPara="1" wrap="square" lIns="68575" tIns="34275" rIns="68575" bIns="34275" anchor="ctr" anchorCtr="0">
            <a:normAutofit/>
          </a:bodyPr>
          <a:lstStyle/>
          <a:p>
            <a:pPr marL="0" lvl="0" indent="0" algn="l" rtl="0">
              <a:lnSpc>
                <a:spcPct val="115000"/>
              </a:lnSpc>
              <a:spcBef>
                <a:spcPts val="0"/>
              </a:spcBef>
              <a:spcAft>
                <a:spcPts val="600"/>
              </a:spcAft>
              <a:buClr>
                <a:schemeClr val="dk1"/>
              </a:buClr>
              <a:buSzPts val="1100"/>
              <a:buNone/>
            </a:pPr>
            <a:r>
              <a:rPr lang="en" sz="1400" dirty="0">
                <a:latin typeface="Public Sans"/>
                <a:ea typeface="Public Sans"/>
                <a:cs typeface="Public Sans"/>
                <a:sym typeface="Public Sans"/>
              </a:rPr>
              <a:t>The governmentwide IT accessibility team is currently identifying gaps and additional stakeholder needs that should be addressed on Section508.gov. This includes the technology accessibility playbook with updates such as:</a:t>
            </a:r>
            <a:endParaRPr sz="1400" dirty="0">
              <a:latin typeface="Public Sans"/>
              <a:ea typeface="Public Sans"/>
              <a:cs typeface="Public Sans"/>
              <a:sym typeface="Public Sans"/>
            </a:endParaRPr>
          </a:p>
          <a:p>
            <a:pPr marL="457200" lvl="0" indent="-342900" algn="l" rtl="0">
              <a:lnSpc>
                <a:spcPct val="115000"/>
              </a:lnSpc>
              <a:spcBef>
                <a:spcPts val="1000"/>
              </a:spcBef>
              <a:spcAft>
                <a:spcPts val="600"/>
              </a:spcAft>
              <a:buClr>
                <a:schemeClr val="dk2"/>
              </a:buClr>
              <a:buSzPts val="1800"/>
              <a:buFont typeface="Public Sans"/>
              <a:buChar char="●"/>
            </a:pPr>
            <a:r>
              <a:rPr lang="en" sz="1400" dirty="0">
                <a:latin typeface="Public Sans"/>
                <a:ea typeface="Public Sans"/>
                <a:cs typeface="Public Sans"/>
                <a:sym typeface="Public Sans"/>
              </a:rPr>
              <a:t>Providing a “model” organization that depicts best practices for accessibility across an organization</a:t>
            </a:r>
            <a:endParaRPr sz="1400" dirty="0">
              <a:latin typeface="Public Sans"/>
              <a:ea typeface="Public Sans"/>
              <a:cs typeface="Public Sans"/>
              <a:sym typeface="Public Sans"/>
            </a:endParaRPr>
          </a:p>
          <a:p>
            <a:pPr marL="457200" lvl="0" indent="-342900" algn="l" rtl="0">
              <a:lnSpc>
                <a:spcPct val="115000"/>
              </a:lnSpc>
              <a:spcBef>
                <a:spcPts val="0"/>
              </a:spcBef>
              <a:spcAft>
                <a:spcPts val="600"/>
              </a:spcAft>
              <a:buClr>
                <a:schemeClr val="dk2"/>
              </a:buClr>
              <a:buSzPts val="1800"/>
              <a:buFont typeface="Public Sans"/>
              <a:buChar char="●"/>
            </a:pPr>
            <a:r>
              <a:rPr lang="en" sz="1400" dirty="0">
                <a:latin typeface="Public Sans"/>
                <a:ea typeface="Public Sans"/>
                <a:cs typeface="Public Sans"/>
                <a:sym typeface="Public Sans"/>
              </a:rPr>
              <a:t>Updating outdated and no longer relevant content</a:t>
            </a:r>
            <a:endParaRPr sz="1400" dirty="0">
              <a:latin typeface="Public Sans"/>
              <a:ea typeface="Public Sans"/>
              <a:cs typeface="Public Sans"/>
              <a:sym typeface="Public Sans"/>
            </a:endParaRPr>
          </a:p>
          <a:p>
            <a:pPr marL="457200" lvl="0" indent="-342900" algn="l" rtl="0">
              <a:lnSpc>
                <a:spcPct val="115000"/>
              </a:lnSpc>
              <a:spcBef>
                <a:spcPts val="0"/>
              </a:spcBef>
              <a:spcAft>
                <a:spcPts val="600"/>
              </a:spcAft>
              <a:buClr>
                <a:schemeClr val="dk2"/>
              </a:buClr>
              <a:buSzPts val="1800"/>
              <a:buFont typeface="Public Sans"/>
              <a:buChar char="●"/>
            </a:pPr>
            <a:r>
              <a:rPr lang="en" sz="1400" dirty="0">
                <a:latin typeface="Public Sans"/>
                <a:ea typeface="Public Sans"/>
                <a:cs typeface="Public Sans"/>
                <a:sym typeface="Public Sans"/>
              </a:rPr>
              <a:t>Expanding sections to include more specific examples of accessibility in practice and more specific and practical steps to create an accessible environment on your own</a:t>
            </a:r>
            <a:endParaRPr sz="1400" dirty="0">
              <a:latin typeface="Public Sans"/>
              <a:ea typeface="Public Sans"/>
              <a:cs typeface="Public Sans"/>
              <a:sym typeface="Public Sans"/>
            </a:endParaRPr>
          </a:p>
        </p:txBody>
      </p:sp>
      <p:sp>
        <p:nvSpPr>
          <p:cNvPr id="228" name="Google Shape;228;p13"/>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13</a:t>
            </a:fld>
            <a:endParaRPr sz="11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62E51"/>
        </a:solidFill>
        <a:effectLst/>
      </p:bgPr>
    </p:bg>
    <p:spTree>
      <p:nvGrpSpPr>
        <p:cNvPr id="1" name="Shape 232"/>
        <p:cNvGrpSpPr/>
        <p:nvPr/>
      </p:nvGrpSpPr>
      <p:grpSpPr>
        <a:xfrm>
          <a:off x="0" y="0"/>
          <a:ext cx="0" cy="0"/>
          <a:chOff x="0" y="0"/>
          <a:chExt cx="0" cy="0"/>
        </a:xfrm>
      </p:grpSpPr>
      <p:sp>
        <p:nvSpPr>
          <p:cNvPr id="233" name="Google Shape;233;p14"/>
          <p:cNvSpPr txBox="1">
            <a:spLocks noGrp="1"/>
          </p:cNvSpPr>
          <p:nvPr>
            <p:ph type="title"/>
          </p:nvPr>
        </p:nvSpPr>
        <p:spPr>
          <a:xfrm>
            <a:off x="628650" y="1200090"/>
            <a:ext cx="7886700" cy="274332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lt1"/>
              </a:buClr>
              <a:buSzPts val="4500"/>
              <a:buFont typeface="Calibri"/>
              <a:buNone/>
            </a:pPr>
            <a:r>
              <a:rPr lang="en">
                <a:solidFill>
                  <a:schemeClr val="lt1"/>
                </a:solidFill>
              </a:rPr>
              <a:t>IT Accessibility Policy Framework</a:t>
            </a:r>
            <a:endParaRPr>
              <a:solidFill>
                <a:schemeClr val="lt1"/>
              </a:solidFill>
            </a:endParaRPr>
          </a:p>
        </p:txBody>
      </p:sp>
      <p:sp>
        <p:nvSpPr>
          <p:cNvPr id="234" name="Google Shape;234;p1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p>
            <a:pPr marL="0" lvl="0" indent="0" algn="r" rtl="0">
              <a:lnSpc>
                <a:spcPct val="100000"/>
              </a:lnSpc>
              <a:spcBef>
                <a:spcPts val="0"/>
              </a:spcBef>
              <a:spcAft>
                <a:spcPts val="0"/>
              </a:spcAft>
              <a:buSzPts val="1200"/>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5"/>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100"/>
              <a:t>IT Accessibility Policy Framework: </a:t>
            </a:r>
            <a:br>
              <a:rPr lang="en" sz="3100"/>
            </a:br>
            <a:r>
              <a:rPr lang="en" sz="3100"/>
              <a:t>Concept</a:t>
            </a:r>
            <a:endParaRPr sz="3100"/>
          </a:p>
        </p:txBody>
      </p:sp>
      <p:sp>
        <p:nvSpPr>
          <p:cNvPr id="241" name="Google Shape;241;p15"/>
          <p:cNvSpPr/>
          <p:nvPr/>
        </p:nvSpPr>
        <p:spPr>
          <a:xfrm>
            <a:off x="439350" y="1547500"/>
            <a:ext cx="2217300" cy="1850400"/>
          </a:xfrm>
          <a:prstGeom prst="roundRect">
            <a:avLst>
              <a:gd name="adj" fmla="val 16667"/>
            </a:avLst>
          </a:prstGeom>
          <a:solidFill>
            <a:srgbClr val="003C7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lt1"/>
                </a:solidFill>
                <a:latin typeface="Arial"/>
                <a:ea typeface="Arial"/>
                <a:cs typeface="Arial"/>
                <a:sym typeface="Arial"/>
              </a:rPr>
              <a:t>1.  Policy Framework Overview &amp; Introduction Materials</a:t>
            </a:r>
            <a:endParaRPr sz="1400" b="1" i="0" u="none" strike="noStrike" cap="none">
              <a:solidFill>
                <a:schemeClr val="lt1"/>
              </a:solidFill>
              <a:latin typeface="Arial"/>
              <a:ea typeface="Arial"/>
              <a:cs typeface="Arial"/>
              <a:sym typeface="Arial"/>
            </a:endParaRPr>
          </a:p>
        </p:txBody>
      </p:sp>
      <p:sp>
        <p:nvSpPr>
          <p:cNvPr id="242" name="Google Shape;242;p15">
            <a:extLst>
              <a:ext uri="{C183D7F6-B498-43B3-948B-1728B52AA6E4}">
                <adec:decorative xmlns:adec="http://schemas.microsoft.com/office/drawing/2017/decorative" val="1"/>
              </a:ext>
            </a:extLst>
          </p:cNvPr>
          <p:cNvSpPr/>
          <p:nvPr/>
        </p:nvSpPr>
        <p:spPr>
          <a:xfrm>
            <a:off x="2832663" y="2271743"/>
            <a:ext cx="408900" cy="401700"/>
          </a:xfrm>
          <a:prstGeom prst="mathPlus">
            <a:avLst>
              <a:gd name="adj1" fmla="val 23520"/>
            </a:avLst>
          </a:prstGeom>
          <a:solidFill>
            <a:srgbClr val="003C7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15"/>
          <p:cNvSpPr/>
          <p:nvPr/>
        </p:nvSpPr>
        <p:spPr>
          <a:xfrm>
            <a:off x="3417575" y="1547500"/>
            <a:ext cx="2217300" cy="1850400"/>
          </a:xfrm>
          <a:prstGeom prst="roundRect">
            <a:avLst>
              <a:gd name="adj" fmla="val 16667"/>
            </a:avLst>
          </a:prstGeom>
          <a:solidFill>
            <a:srgbClr val="003C7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lt1"/>
                </a:solidFill>
                <a:latin typeface="Arial"/>
                <a:ea typeface="Arial"/>
                <a:cs typeface="Arial"/>
                <a:sym typeface="Arial"/>
              </a:rPr>
              <a:t>2.  Policy Assessment Templates and Instruction Guides</a:t>
            </a:r>
            <a:endParaRPr sz="1400" b="1" i="0" u="none" strike="noStrike" cap="none">
              <a:solidFill>
                <a:schemeClr val="lt1"/>
              </a:solidFill>
              <a:latin typeface="Arial"/>
              <a:ea typeface="Arial"/>
              <a:cs typeface="Arial"/>
              <a:sym typeface="Arial"/>
            </a:endParaRPr>
          </a:p>
        </p:txBody>
      </p:sp>
      <p:sp>
        <p:nvSpPr>
          <p:cNvPr id="244" name="Google Shape;244;p15">
            <a:extLst>
              <a:ext uri="{C183D7F6-B498-43B3-948B-1728B52AA6E4}">
                <adec:decorative xmlns:adec="http://schemas.microsoft.com/office/drawing/2017/decorative" val="1"/>
              </a:ext>
            </a:extLst>
          </p:cNvPr>
          <p:cNvSpPr/>
          <p:nvPr/>
        </p:nvSpPr>
        <p:spPr>
          <a:xfrm>
            <a:off x="5810875" y="2271743"/>
            <a:ext cx="408900" cy="401700"/>
          </a:xfrm>
          <a:prstGeom prst="mathPlus">
            <a:avLst>
              <a:gd name="adj1" fmla="val 23520"/>
            </a:avLst>
          </a:prstGeom>
          <a:solidFill>
            <a:srgbClr val="003C7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15"/>
          <p:cNvSpPr/>
          <p:nvPr/>
        </p:nvSpPr>
        <p:spPr>
          <a:xfrm>
            <a:off x="6395800" y="1497575"/>
            <a:ext cx="2217300" cy="1850400"/>
          </a:xfrm>
          <a:prstGeom prst="roundRect">
            <a:avLst>
              <a:gd name="adj" fmla="val 16667"/>
            </a:avLst>
          </a:prstGeom>
          <a:solidFill>
            <a:srgbClr val="003C7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lt1"/>
                </a:solidFill>
                <a:latin typeface="Arial"/>
                <a:ea typeface="Arial"/>
                <a:cs typeface="Arial"/>
                <a:sym typeface="Arial"/>
              </a:rPr>
              <a:t>3.  Recommended Accessibility-Related Language by Topic &amp; Subtopic</a:t>
            </a:r>
            <a:endParaRPr sz="1400" b="1" i="0" u="none" strike="noStrike" cap="none">
              <a:solidFill>
                <a:schemeClr val="lt1"/>
              </a:solidFill>
              <a:latin typeface="Arial"/>
              <a:ea typeface="Arial"/>
              <a:cs typeface="Arial"/>
              <a:sym typeface="Arial"/>
            </a:endParaRPr>
          </a:p>
        </p:txBody>
      </p:sp>
      <p:sp>
        <p:nvSpPr>
          <p:cNvPr id="246" name="Google Shape;246;p15">
            <a:extLst>
              <a:ext uri="{C183D7F6-B498-43B3-948B-1728B52AA6E4}">
                <adec:decorative xmlns:adec="http://schemas.microsoft.com/office/drawing/2017/decorative" val="1"/>
              </a:ext>
            </a:extLst>
          </p:cNvPr>
          <p:cNvSpPr/>
          <p:nvPr/>
        </p:nvSpPr>
        <p:spPr>
          <a:xfrm rot="10800000">
            <a:off x="1733700" y="3581125"/>
            <a:ext cx="5676600" cy="285000"/>
          </a:xfrm>
          <a:prstGeom prst="triangle">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15"/>
          <p:cNvSpPr/>
          <p:nvPr/>
        </p:nvSpPr>
        <p:spPr>
          <a:xfrm>
            <a:off x="448800" y="4049350"/>
            <a:ext cx="8246400" cy="687300"/>
          </a:xfrm>
          <a:prstGeom prst="roundRect">
            <a:avLst>
              <a:gd name="adj" fmla="val 16667"/>
            </a:avLst>
          </a:prstGeom>
          <a:solidFill>
            <a:srgbClr val="003C7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300"/>
              <a:buFont typeface="Arial"/>
              <a:buNone/>
            </a:pPr>
            <a:r>
              <a:rPr lang="en" sz="2300" b="1" i="0" u="none" strike="noStrike" cap="none">
                <a:solidFill>
                  <a:schemeClr val="lt1"/>
                </a:solidFill>
                <a:latin typeface="Arial"/>
                <a:ea typeface="Arial"/>
                <a:cs typeface="Arial"/>
                <a:sym typeface="Arial"/>
              </a:rPr>
              <a:t>IT Accessibility Policy Analysis Framework</a:t>
            </a:r>
            <a:endParaRPr sz="2300" b="1" i="0" u="none" strike="noStrike" cap="none">
              <a:solidFill>
                <a:schemeClr val="lt1"/>
              </a:solidFill>
              <a:latin typeface="Arial"/>
              <a:ea typeface="Arial"/>
              <a:cs typeface="Arial"/>
              <a:sym typeface="Arial"/>
            </a:endParaRPr>
          </a:p>
        </p:txBody>
      </p:sp>
      <p:sp>
        <p:nvSpPr>
          <p:cNvPr id="248" name="Google Shape;248;p15"/>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15</a:t>
            </a:fld>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6"/>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100"/>
              <a:t>IT Accessibility Policy Framework: </a:t>
            </a:r>
            <a:endParaRPr sz="3100"/>
          </a:p>
          <a:p>
            <a:pPr marL="0" lvl="0" indent="0" algn="ctr" rtl="0">
              <a:lnSpc>
                <a:spcPct val="90000"/>
              </a:lnSpc>
              <a:spcBef>
                <a:spcPts val="0"/>
              </a:spcBef>
              <a:spcAft>
                <a:spcPts val="0"/>
              </a:spcAft>
              <a:buClr>
                <a:schemeClr val="lt1"/>
              </a:buClr>
              <a:buSzPts val="3300"/>
              <a:buFont typeface="Calibri"/>
              <a:buNone/>
            </a:pPr>
            <a:r>
              <a:rPr lang="en" sz="3100"/>
              <a:t>Next Steps</a:t>
            </a:r>
            <a:endParaRPr sz="3100"/>
          </a:p>
        </p:txBody>
      </p:sp>
      <p:sp>
        <p:nvSpPr>
          <p:cNvPr id="255" name="Google Shape;255;p16"/>
          <p:cNvSpPr txBox="1"/>
          <p:nvPr/>
        </p:nvSpPr>
        <p:spPr>
          <a:xfrm>
            <a:off x="418384" y="1478436"/>
            <a:ext cx="7538700" cy="3877954"/>
          </a:xfrm>
          <a:prstGeom prst="rect">
            <a:avLst/>
          </a:prstGeom>
          <a:noFill/>
          <a:ln>
            <a:noFill/>
          </a:ln>
        </p:spPr>
        <p:txBody>
          <a:bodyPr spcFirstLastPara="1" wrap="square" lIns="91425" tIns="91425" rIns="91425" bIns="91425" anchor="t" anchorCtr="0">
            <a:spAutoFit/>
          </a:bodyPr>
          <a:lstStyle/>
          <a:p>
            <a:pPr marL="457200" marR="0" lvl="0" indent="-457200" algn="l" rtl="0">
              <a:lnSpc>
                <a:spcPct val="100000"/>
              </a:lnSpc>
              <a:spcBef>
                <a:spcPts val="0"/>
              </a:spcBef>
              <a:spcAft>
                <a:spcPts val="0"/>
              </a:spcAft>
              <a:buClr>
                <a:srgbClr val="000000"/>
              </a:buClr>
              <a:buSzPts val="2000"/>
              <a:buFont typeface="Arial"/>
              <a:buChar char="•"/>
            </a:pPr>
            <a:r>
              <a:rPr lang="en" sz="2000" b="0" i="0" u="none" strike="noStrike" cap="none">
                <a:solidFill>
                  <a:schemeClr val="dk2"/>
                </a:solidFill>
                <a:latin typeface="Arial"/>
                <a:ea typeface="Arial"/>
                <a:cs typeface="Arial"/>
                <a:sym typeface="Arial"/>
              </a:rPr>
              <a:t>Garner external stakeholder feedback on the tool</a:t>
            </a:r>
            <a:endParaRPr/>
          </a:p>
          <a:p>
            <a:pPr marL="457200" marR="0" lvl="0" indent="-457200" algn="l" rtl="0">
              <a:lnSpc>
                <a:spcPct val="100000"/>
              </a:lnSpc>
              <a:spcBef>
                <a:spcPts val="2400"/>
              </a:spcBef>
              <a:spcAft>
                <a:spcPts val="0"/>
              </a:spcAft>
              <a:buClr>
                <a:srgbClr val="000000"/>
              </a:buClr>
              <a:buSzPts val="2000"/>
              <a:buFont typeface="Arial"/>
              <a:buChar char="•"/>
            </a:pPr>
            <a:r>
              <a:rPr lang="en" sz="2000" b="0" i="0" u="none" strike="noStrike" cap="none">
                <a:solidFill>
                  <a:schemeClr val="dk2"/>
                </a:solidFill>
                <a:latin typeface="Arial"/>
                <a:ea typeface="Arial"/>
                <a:cs typeface="Arial"/>
                <a:sym typeface="Arial"/>
              </a:rPr>
              <a:t>Update recommended language, templates and analysis materials as required based on feedback</a:t>
            </a:r>
            <a:endParaRPr/>
          </a:p>
          <a:p>
            <a:pPr marL="457200" marR="0" lvl="0" indent="-457200" algn="l" rtl="0">
              <a:lnSpc>
                <a:spcPct val="100000"/>
              </a:lnSpc>
              <a:spcBef>
                <a:spcPts val="2400"/>
              </a:spcBef>
              <a:spcAft>
                <a:spcPts val="0"/>
              </a:spcAft>
              <a:buClr>
                <a:srgbClr val="000000"/>
              </a:buClr>
              <a:buSzPts val="2000"/>
              <a:buFont typeface="Arial"/>
              <a:buChar char="•"/>
            </a:pPr>
            <a:r>
              <a:rPr lang="en" sz="2000" b="0" i="0" u="none" strike="noStrike" cap="none">
                <a:solidFill>
                  <a:schemeClr val="dk2"/>
                </a:solidFill>
                <a:latin typeface="Arial"/>
                <a:ea typeface="Arial"/>
                <a:cs typeface="Arial"/>
                <a:sym typeface="Arial"/>
              </a:rPr>
              <a:t>Identify pilot partners</a:t>
            </a:r>
            <a:endParaRPr/>
          </a:p>
          <a:p>
            <a:pPr marL="457200" marR="0" lvl="0" indent="-457200" algn="l" rtl="0">
              <a:lnSpc>
                <a:spcPct val="100000"/>
              </a:lnSpc>
              <a:spcBef>
                <a:spcPts val="2400"/>
              </a:spcBef>
              <a:spcAft>
                <a:spcPts val="0"/>
              </a:spcAft>
              <a:buClr>
                <a:srgbClr val="000000"/>
              </a:buClr>
              <a:buSzPts val="2000"/>
              <a:buFont typeface="Arial"/>
              <a:buChar char="•"/>
            </a:pPr>
            <a:r>
              <a:rPr lang="en" sz="2000" b="0" i="0" u="none" strike="noStrike" cap="none">
                <a:solidFill>
                  <a:schemeClr val="dk2"/>
                </a:solidFill>
                <a:latin typeface="Arial"/>
                <a:ea typeface="Arial"/>
                <a:cs typeface="Arial"/>
                <a:sym typeface="Arial"/>
              </a:rPr>
              <a:t>Brief to partners, align pilot assessments, and assist in pilot assessments as required</a:t>
            </a:r>
            <a:endParaRPr/>
          </a:p>
          <a:p>
            <a:pPr marL="457200" marR="0" lvl="0" indent="-457200" algn="l" rtl="0">
              <a:lnSpc>
                <a:spcPct val="100000"/>
              </a:lnSpc>
              <a:spcBef>
                <a:spcPts val="2400"/>
              </a:spcBef>
              <a:spcAft>
                <a:spcPts val="2400"/>
              </a:spcAft>
              <a:buClr>
                <a:srgbClr val="000000"/>
              </a:buClr>
              <a:buSzPts val="2000"/>
              <a:buFont typeface="Arial"/>
              <a:buChar char="•"/>
            </a:pPr>
            <a:r>
              <a:rPr lang="en" sz="2000" b="0" i="0" u="none" strike="noStrike" cap="none">
                <a:solidFill>
                  <a:schemeClr val="dk2"/>
                </a:solidFill>
                <a:latin typeface="Arial"/>
                <a:ea typeface="Arial"/>
                <a:cs typeface="Arial"/>
                <a:sym typeface="Arial"/>
              </a:rPr>
              <a:t>Iterate and revise framework based on pilot results</a:t>
            </a:r>
            <a:endParaRPr sz="2000" b="0" i="0" u="none" strike="noStrike" cap="none">
              <a:solidFill>
                <a:schemeClr val="dk2"/>
              </a:solidFill>
              <a:latin typeface="Arial"/>
              <a:ea typeface="Arial"/>
              <a:cs typeface="Arial"/>
              <a:sym typeface="Arial"/>
            </a:endParaRPr>
          </a:p>
        </p:txBody>
      </p:sp>
      <p:grpSp>
        <p:nvGrpSpPr>
          <p:cNvPr id="256" name="Google Shape;256;p16">
            <a:extLst>
              <a:ext uri="{C183D7F6-B498-43B3-948B-1728B52AA6E4}">
                <adec:decorative xmlns:adec="http://schemas.microsoft.com/office/drawing/2017/decorative" val="1"/>
              </a:ext>
            </a:extLst>
          </p:cNvPr>
          <p:cNvGrpSpPr/>
          <p:nvPr/>
        </p:nvGrpSpPr>
        <p:grpSpPr>
          <a:xfrm>
            <a:off x="202821" y="1427039"/>
            <a:ext cx="641850" cy="3646317"/>
            <a:chOff x="202821" y="1427039"/>
            <a:chExt cx="641850" cy="3646317"/>
          </a:xfrm>
        </p:grpSpPr>
        <p:pic>
          <p:nvPicPr>
            <p:cNvPr id="257" name="Google Shape;257;p16"/>
            <p:cNvPicPr preferRelativeResize="0"/>
            <p:nvPr/>
          </p:nvPicPr>
          <p:blipFill rotWithShape="1">
            <a:blip r:embed="rId3">
              <a:alphaModFix/>
            </a:blip>
            <a:srcRect/>
            <a:stretch/>
          </p:blipFill>
          <p:spPr>
            <a:xfrm>
              <a:off x="212850" y="1427039"/>
              <a:ext cx="621792" cy="623653"/>
            </a:xfrm>
            <a:prstGeom prst="rect">
              <a:avLst/>
            </a:prstGeom>
            <a:noFill/>
            <a:ln>
              <a:noFill/>
            </a:ln>
          </p:spPr>
        </p:pic>
        <p:pic>
          <p:nvPicPr>
            <p:cNvPr id="258" name="Google Shape;258;p16"/>
            <p:cNvPicPr preferRelativeResize="0"/>
            <p:nvPr/>
          </p:nvPicPr>
          <p:blipFill rotWithShape="1">
            <a:blip r:embed="rId4">
              <a:alphaModFix/>
            </a:blip>
            <a:srcRect/>
            <a:stretch/>
          </p:blipFill>
          <p:spPr>
            <a:xfrm>
              <a:off x="212850" y="2144514"/>
              <a:ext cx="621792" cy="621792"/>
            </a:xfrm>
            <a:prstGeom prst="rect">
              <a:avLst/>
            </a:prstGeom>
            <a:noFill/>
            <a:ln>
              <a:noFill/>
            </a:ln>
          </p:spPr>
        </p:pic>
        <p:pic>
          <p:nvPicPr>
            <p:cNvPr id="259" name="Google Shape;259;p16"/>
            <p:cNvPicPr preferRelativeResize="0"/>
            <p:nvPr/>
          </p:nvPicPr>
          <p:blipFill rotWithShape="1">
            <a:blip r:embed="rId5">
              <a:alphaModFix/>
            </a:blip>
            <a:srcRect/>
            <a:stretch/>
          </p:blipFill>
          <p:spPr>
            <a:xfrm>
              <a:off x="202821" y="2930356"/>
              <a:ext cx="641850" cy="625389"/>
            </a:xfrm>
            <a:prstGeom prst="rect">
              <a:avLst/>
            </a:prstGeom>
            <a:noFill/>
            <a:ln>
              <a:noFill/>
            </a:ln>
          </p:spPr>
        </p:pic>
        <p:pic>
          <p:nvPicPr>
            <p:cNvPr id="260" name="Google Shape;260;p16"/>
            <p:cNvPicPr preferRelativeResize="0"/>
            <p:nvPr/>
          </p:nvPicPr>
          <p:blipFill rotWithShape="1">
            <a:blip r:embed="rId6">
              <a:alphaModFix/>
            </a:blip>
            <a:srcRect/>
            <a:stretch/>
          </p:blipFill>
          <p:spPr>
            <a:xfrm>
              <a:off x="212850" y="3700046"/>
              <a:ext cx="621792" cy="621792"/>
            </a:xfrm>
            <a:prstGeom prst="rect">
              <a:avLst/>
            </a:prstGeom>
            <a:noFill/>
            <a:ln>
              <a:noFill/>
            </a:ln>
          </p:spPr>
        </p:pic>
        <p:pic>
          <p:nvPicPr>
            <p:cNvPr id="261" name="Google Shape;261;p16"/>
            <p:cNvPicPr preferRelativeResize="0"/>
            <p:nvPr/>
          </p:nvPicPr>
          <p:blipFill rotWithShape="1">
            <a:blip r:embed="rId7">
              <a:alphaModFix/>
            </a:blip>
            <a:srcRect/>
            <a:stretch/>
          </p:blipFill>
          <p:spPr>
            <a:xfrm>
              <a:off x="202821" y="4466140"/>
              <a:ext cx="621792" cy="607216"/>
            </a:xfrm>
            <a:prstGeom prst="rect">
              <a:avLst/>
            </a:prstGeom>
            <a:noFill/>
            <a:ln>
              <a:noFill/>
            </a:ln>
          </p:spPr>
        </p:pic>
      </p:grpSp>
      <p:sp>
        <p:nvSpPr>
          <p:cNvPr id="262" name="Google Shape;262;p16"/>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16</a:t>
            </a:fld>
            <a:endParaRPr sz="11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62E51"/>
        </a:solidFill>
        <a:effectLst/>
      </p:bgPr>
    </p:bg>
    <p:spTree>
      <p:nvGrpSpPr>
        <p:cNvPr id="1" name="Shape 266"/>
        <p:cNvGrpSpPr/>
        <p:nvPr/>
      </p:nvGrpSpPr>
      <p:grpSpPr>
        <a:xfrm>
          <a:off x="0" y="0"/>
          <a:ext cx="0" cy="0"/>
          <a:chOff x="0" y="0"/>
          <a:chExt cx="0" cy="0"/>
        </a:xfrm>
      </p:grpSpPr>
      <p:sp>
        <p:nvSpPr>
          <p:cNvPr id="267" name="Google Shape;267;p17"/>
          <p:cNvSpPr txBox="1">
            <a:spLocks noGrp="1"/>
          </p:cNvSpPr>
          <p:nvPr>
            <p:ph type="title"/>
          </p:nvPr>
        </p:nvSpPr>
        <p:spPr>
          <a:xfrm>
            <a:off x="628650" y="1206908"/>
            <a:ext cx="7886700" cy="2729683"/>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1200"/>
              </a:spcAft>
              <a:buClr>
                <a:schemeClr val="lt1"/>
              </a:buClr>
              <a:buSzPts val="4500"/>
              <a:buFont typeface="Calibri"/>
              <a:buNone/>
            </a:pPr>
            <a:r>
              <a:rPr lang="en">
                <a:solidFill>
                  <a:schemeClr val="lt1"/>
                </a:solidFill>
              </a:rPr>
              <a:t>Accessible Acquisition Tools: </a:t>
            </a:r>
            <a:br>
              <a:rPr lang="en" sz="3200">
                <a:solidFill>
                  <a:schemeClr val="lt1"/>
                </a:solidFill>
              </a:rPr>
            </a:br>
            <a:r>
              <a:rPr lang="en" sz="3200">
                <a:solidFill>
                  <a:schemeClr val="lt1"/>
                </a:solidFill>
              </a:rPr>
              <a:t>Accessibility Requirements Tool (ART) </a:t>
            </a:r>
            <a:br>
              <a:rPr lang="en" sz="3200">
                <a:solidFill>
                  <a:schemeClr val="lt1"/>
                </a:solidFill>
              </a:rPr>
            </a:br>
            <a:r>
              <a:rPr lang="en" sz="3200">
                <a:solidFill>
                  <a:schemeClr val="lt1"/>
                </a:solidFill>
              </a:rPr>
              <a:t>and Solicitations Review Tool (SRT)</a:t>
            </a:r>
            <a:endParaRPr sz="3200">
              <a:solidFill>
                <a:schemeClr val="lt1"/>
              </a:solidFill>
            </a:endParaRPr>
          </a:p>
        </p:txBody>
      </p:sp>
      <p:sp>
        <p:nvSpPr>
          <p:cNvPr id="268" name="Google Shape;268;p1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p>
            <a:pPr marL="0" lvl="0" indent="0" algn="r" rtl="0">
              <a:lnSpc>
                <a:spcPct val="100000"/>
              </a:lnSpc>
              <a:spcBef>
                <a:spcPts val="0"/>
              </a:spcBef>
              <a:spcAft>
                <a:spcPts val="0"/>
              </a:spcAft>
              <a:buSzPts val="1200"/>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18"/>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300"/>
              <a:t>The Accessibility Requirements Tool </a:t>
            </a:r>
            <a:endParaRPr sz="3300"/>
          </a:p>
          <a:p>
            <a:pPr marL="0" lvl="0" indent="0" algn="ctr" rtl="0">
              <a:lnSpc>
                <a:spcPct val="90000"/>
              </a:lnSpc>
              <a:spcBef>
                <a:spcPts val="0"/>
              </a:spcBef>
              <a:spcAft>
                <a:spcPts val="0"/>
              </a:spcAft>
              <a:buClr>
                <a:schemeClr val="lt1"/>
              </a:buClr>
              <a:buSzPts val="3300"/>
              <a:buFont typeface="Calibri"/>
              <a:buNone/>
            </a:pPr>
            <a:r>
              <a:rPr lang="en" sz="3300"/>
              <a:t>(ART)</a:t>
            </a:r>
            <a:endParaRPr sz="3300"/>
          </a:p>
        </p:txBody>
      </p:sp>
      <p:pic>
        <p:nvPicPr>
          <p:cNvPr id="275" name="Google Shape;275;p18" descr="SRT homepage on Section508.gov"/>
          <p:cNvPicPr preferRelativeResize="0"/>
          <p:nvPr/>
        </p:nvPicPr>
        <p:blipFill rotWithShape="1">
          <a:blip r:embed="rId3">
            <a:alphaModFix/>
          </a:blip>
          <a:srcRect/>
          <a:stretch/>
        </p:blipFill>
        <p:spPr>
          <a:xfrm>
            <a:off x="440400" y="1327101"/>
            <a:ext cx="3523225" cy="3296726"/>
          </a:xfrm>
          <a:prstGeom prst="rect">
            <a:avLst/>
          </a:prstGeom>
          <a:noFill/>
          <a:ln>
            <a:noFill/>
          </a:ln>
        </p:spPr>
      </p:pic>
      <p:sp>
        <p:nvSpPr>
          <p:cNvPr id="276" name="Google Shape;276;p18"/>
          <p:cNvSpPr txBox="1">
            <a:spLocks noGrp="1"/>
          </p:cNvSpPr>
          <p:nvPr>
            <p:ph type="body" idx="1"/>
          </p:nvPr>
        </p:nvSpPr>
        <p:spPr>
          <a:xfrm>
            <a:off x="4418475" y="1380550"/>
            <a:ext cx="4213200" cy="30186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68575" tIns="91425" rIns="68575" bIns="34275" anchor="t" anchorCtr="0">
            <a:normAutofit fontScale="62500" lnSpcReduction="20000"/>
          </a:bodyPr>
          <a:lstStyle/>
          <a:p>
            <a:pPr marL="457200" lvl="0" indent="-308610" algn="l" rtl="0">
              <a:lnSpc>
                <a:spcPct val="115000"/>
              </a:lnSpc>
              <a:spcBef>
                <a:spcPts val="0"/>
              </a:spcBef>
              <a:spcAft>
                <a:spcPts val="0"/>
              </a:spcAft>
              <a:buClr>
                <a:srgbClr val="162E51"/>
              </a:buClr>
              <a:buSzPct val="100000"/>
              <a:buFont typeface="Public Sans"/>
              <a:buAutoNum type="arabicParenR"/>
            </a:pPr>
            <a:r>
              <a:rPr lang="en" sz="1800">
                <a:solidFill>
                  <a:srgbClr val="162E51"/>
                </a:solidFill>
                <a:latin typeface="Public Sans"/>
                <a:ea typeface="Public Sans"/>
                <a:cs typeface="Public Sans"/>
                <a:sym typeface="Public Sans"/>
              </a:rPr>
              <a:t>ART is a step-by-step guide to help you easily identify relevant accessibility requirements from the </a:t>
            </a:r>
            <a:r>
              <a:rPr lang="en" sz="1800" u="sng">
                <a:solidFill>
                  <a:srgbClr val="162E51"/>
                </a:solidFill>
                <a:latin typeface="Public Sans"/>
                <a:ea typeface="Public Sans"/>
                <a:cs typeface="Public Sans"/>
                <a:sym typeface="Public Sans"/>
                <a:hlinkClick r:id="rId4">
                  <a:extLst>
                    <a:ext uri="{A12FA001-AC4F-418D-AE19-62706E023703}">
                      <ahyp:hlinkClr xmlns:ahyp="http://schemas.microsoft.com/office/drawing/2018/hyperlinkcolor" val="tx"/>
                    </a:ext>
                  </a:extLst>
                </a:hlinkClick>
              </a:rPr>
              <a:t>Revised 508 Standards</a:t>
            </a:r>
            <a:r>
              <a:rPr lang="en" sz="1800">
                <a:solidFill>
                  <a:srgbClr val="162E51"/>
                </a:solidFill>
                <a:latin typeface="Public Sans"/>
                <a:ea typeface="Public Sans"/>
                <a:cs typeface="Public Sans"/>
                <a:sym typeface="Public Sans"/>
              </a:rPr>
              <a:t> and incorporate them into your procurement</a:t>
            </a:r>
            <a:endParaRPr sz="1800">
              <a:solidFill>
                <a:srgbClr val="162E51"/>
              </a:solidFill>
              <a:latin typeface="Public Sans"/>
              <a:ea typeface="Public Sans"/>
              <a:cs typeface="Public Sans"/>
              <a:sym typeface="Public Sans"/>
            </a:endParaRPr>
          </a:p>
          <a:p>
            <a:pPr marL="457200" lvl="0" indent="-308610" algn="l" rtl="0">
              <a:lnSpc>
                <a:spcPct val="115000"/>
              </a:lnSpc>
              <a:spcBef>
                <a:spcPts val="1000"/>
              </a:spcBef>
              <a:spcAft>
                <a:spcPts val="0"/>
              </a:spcAft>
              <a:buClr>
                <a:srgbClr val="162E51"/>
              </a:buClr>
              <a:buSzPct val="100000"/>
              <a:buFont typeface="Public Sans"/>
              <a:buAutoNum type="arabicParenR"/>
            </a:pPr>
            <a:r>
              <a:rPr lang="en" sz="1800">
                <a:solidFill>
                  <a:srgbClr val="162E51"/>
                </a:solidFill>
                <a:latin typeface="Public Sans"/>
                <a:ea typeface="Public Sans"/>
                <a:cs typeface="Public Sans"/>
                <a:sym typeface="Public Sans"/>
              </a:rPr>
              <a:t>Selected recent ART updates:</a:t>
            </a:r>
            <a:endParaRPr sz="1800">
              <a:solidFill>
                <a:srgbClr val="162E51"/>
              </a:solidFill>
              <a:latin typeface="Public Sans"/>
              <a:ea typeface="Public Sans"/>
              <a:cs typeface="Public Sans"/>
              <a:sym typeface="Public Sans"/>
            </a:endParaRPr>
          </a:p>
          <a:p>
            <a:pPr marL="914400" lvl="1" indent="-308610" algn="l" rtl="0">
              <a:lnSpc>
                <a:spcPct val="115000"/>
              </a:lnSpc>
              <a:spcBef>
                <a:spcPts val="0"/>
              </a:spcBef>
              <a:spcAft>
                <a:spcPts val="0"/>
              </a:spcAft>
              <a:buClr>
                <a:srgbClr val="162E51"/>
              </a:buClr>
              <a:buSzPct val="100000"/>
              <a:buFont typeface="Public Sans"/>
              <a:buAutoNum type="alphaLcParenR"/>
            </a:pPr>
            <a:r>
              <a:rPr lang="en" sz="1800">
                <a:solidFill>
                  <a:srgbClr val="162E51"/>
                </a:solidFill>
                <a:latin typeface="Public Sans"/>
                <a:ea typeface="Public Sans"/>
                <a:cs typeface="Public Sans"/>
                <a:sym typeface="Public Sans"/>
              </a:rPr>
              <a:t>Reduced time to create a procurement flow by 50%</a:t>
            </a:r>
            <a:endParaRPr sz="1800">
              <a:solidFill>
                <a:srgbClr val="162E51"/>
              </a:solidFill>
              <a:latin typeface="Public Sans"/>
              <a:ea typeface="Public Sans"/>
              <a:cs typeface="Public Sans"/>
              <a:sym typeface="Public Sans"/>
            </a:endParaRPr>
          </a:p>
          <a:p>
            <a:pPr marL="914400" lvl="1" indent="-308610" algn="l" rtl="0">
              <a:lnSpc>
                <a:spcPct val="115000"/>
              </a:lnSpc>
              <a:spcBef>
                <a:spcPts val="0"/>
              </a:spcBef>
              <a:spcAft>
                <a:spcPts val="0"/>
              </a:spcAft>
              <a:buClr>
                <a:srgbClr val="162E51"/>
              </a:buClr>
              <a:buSzPct val="100000"/>
              <a:buFont typeface="Public Sans"/>
              <a:buAutoNum type="alphaLcParenR"/>
            </a:pPr>
            <a:r>
              <a:rPr lang="en" sz="1800">
                <a:solidFill>
                  <a:srgbClr val="162E51"/>
                </a:solidFill>
                <a:latin typeface="Public Sans"/>
                <a:ea typeface="Public Sans"/>
                <a:cs typeface="Public Sans"/>
                <a:sym typeface="Public Sans"/>
              </a:rPr>
              <a:t>Ability to save completed form in multiple formats</a:t>
            </a:r>
            <a:endParaRPr sz="1800">
              <a:solidFill>
                <a:srgbClr val="162E51"/>
              </a:solidFill>
              <a:latin typeface="Public Sans"/>
              <a:ea typeface="Public Sans"/>
              <a:cs typeface="Public Sans"/>
              <a:sym typeface="Public Sans"/>
            </a:endParaRPr>
          </a:p>
          <a:p>
            <a:pPr marL="914400" lvl="1" indent="-308610" algn="l" rtl="0">
              <a:lnSpc>
                <a:spcPct val="115000"/>
              </a:lnSpc>
              <a:spcBef>
                <a:spcPts val="0"/>
              </a:spcBef>
              <a:spcAft>
                <a:spcPts val="0"/>
              </a:spcAft>
              <a:buClr>
                <a:srgbClr val="162E51"/>
              </a:buClr>
              <a:buSzPct val="100000"/>
              <a:buFont typeface="Public Sans"/>
              <a:buAutoNum type="alphaLcParenR"/>
            </a:pPr>
            <a:r>
              <a:rPr lang="en" sz="1800">
                <a:solidFill>
                  <a:srgbClr val="162E51"/>
                </a:solidFill>
                <a:latin typeface="Public Sans"/>
                <a:ea typeface="Public Sans"/>
                <a:cs typeface="Public Sans"/>
                <a:sym typeface="Public Sans"/>
              </a:rPr>
              <a:t>Upgraded from Drupal7 to most recent framework, Angular 15</a:t>
            </a:r>
            <a:endParaRPr sz="1800">
              <a:solidFill>
                <a:srgbClr val="162E51"/>
              </a:solidFill>
              <a:latin typeface="Public Sans"/>
              <a:ea typeface="Public Sans"/>
              <a:cs typeface="Public Sans"/>
              <a:sym typeface="Public Sans"/>
            </a:endParaRPr>
          </a:p>
          <a:p>
            <a:pPr marL="914400" lvl="1" indent="-308610" algn="l" rtl="0">
              <a:lnSpc>
                <a:spcPct val="115000"/>
              </a:lnSpc>
              <a:spcBef>
                <a:spcPts val="0"/>
              </a:spcBef>
              <a:spcAft>
                <a:spcPts val="0"/>
              </a:spcAft>
              <a:buClr>
                <a:srgbClr val="162E51"/>
              </a:buClr>
              <a:buSzPct val="100000"/>
              <a:buFont typeface="Public Sans"/>
              <a:buAutoNum type="alphaLcParenR"/>
            </a:pPr>
            <a:r>
              <a:rPr lang="en" sz="1800">
                <a:solidFill>
                  <a:srgbClr val="162E51"/>
                </a:solidFill>
                <a:latin typeface="Public Sans"/>
                <a:ea typeface="Public Sans"/>
                <a:cs typeface="Public Sans"/>
                <a:sym typeface="Public Sans"/>
              </a:rPr>
              <a:t>Opportunity to continue from where user left off using JSON file</a:t>
            </a:r>
            <a:endParaRPr sz="1800">
              <a:solidFill>
                <a:srgbClr val="162E51"/>
              </a:solidFill>
              <a:latin typeface="Public Sans"/>
              <a:ea typeface="Public Sans"/>
              <a:cs typeface="Public Sans"/>
              <a:sym typeface="Public Sans"/>
            </a:endParaRPr>
          </a:p>
          <a:p>
            <a:pPr marL="914400" lvl="1" indent="-308610" algn="l" rtl="0">
              <a:lnSpc>
                <a:spcPct val="115000"/>
              </a:lnSpc>
              <a:spcBef>
                <a:spcPts val="0"/>
              </a:spcBef>
              <a:spcAft>
                <a:spcPts val="0"/>
              </a:spcAft>
              <a:buClr>
                <a:srgbClr val="162E51"/>
              </a:buClr>
              <a:buSzPct val="100000"/>
              <a:buFont typeface="Public Sans"/>
              <a:buAutoNum type="alphaLcParenR"/>
            </a:pPr>
            <a:r>
              <a:rPr lang="en" sz="1800">
                <a:solidFill>
                  <a:srgbClr val="162E51"/>
                </a:solidFill>
                <a:latin typeface="Public Sans"/>
                <a:ea typeface="Public Sans"/>
                <a:cs typeface="Public Sans"/>
                <a:sym typeface="Public Sans"/>
              </a:rPr>
              <a:t>Ability to be integrated with other platforms and software</a:t>
            </a:r>
            <a:endParaRPr sz="1800">
              <a:solidFill>
                <a:srgbClr val="162E51"/>
              </a:solidFill>
              <a:latin typeface="Public Sans"/>
              <a:ea typeface="Public Sans"/>
              <a:cs typeface="Public Sans"/>
              <a:sym typeface="Public Sans"/>
            </a:endParaRPr>
          </a:p>
        </p:txBody>
      </p:sp>
      <p:sp>
        <p:nvSpPr>
          <p:cNvPr id="277" name="Google Shape;277;p18"/>
          <p:cNvSpPr/>
          <p:nvPr/>
        </p:nvSpPr>
        <p:spPr>
          <a:xfrm>
            <a:off x="364200" y="4527575"/>
            <a:ext cx="8415600" cy="513600"/>
          </a:xfrm>
          <a:prstGeom prst="roundRect">
            <a:avLst>
              <a:gd name="adj" fmla="val 16667"/>
            </a:avLst>
          </a:prstGeom>
          <a:solidFill>
            <a:srgbClr val="162E51"/>
          </a:solidFill>
          <a:ln w="9525" cap="flat" cmpd="sng">
            <a:solidFill>
              <a:srgbClr val="50505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lt1"/>
                </a:solidFill>
                <a:latin typeface="Arial"/>
                <a:ea typeface="Arial"/>
                <a:cs typeface="Arial"/>
                <a:sym typeface="Arial"/>
              </a:rPr>
              <a:t>Please attend our deep dive session: Introduction to the Accessibility Requirements Tool (ART) - on Thursday at </a:t>
            </a:r>
            <a:r>
              <a:rPr lang="en" sz="1500" b="1" i="0" u="none" strike="noStrike" cap="none">
                <a:solidFill>
                  <a:schemeClr val="lt1"/>
                </a:solidFill>
                <a:latin typeface="Arial"/>
                <a:ea typeface="Arial"/>
                <a:cs typeface="Arial"/>
                <a:sym typeface="Arial"/>
              </a:rPr>
              <a:t>4:20 p.m. in Grand JK. </a:t>
            </a:r>
            <a:endParaRPr sz="1400" b="1" i="0" u="none" strike="noStrike" cap="none">
              <a:solidFill>
                <a:schemeClr val="lt1"/>
              </a:solidFill>
              <a:latin typeface="Arial"/>
              <a:ea typeface="Arial"/>
              <a:cs typeface="Arial"/>
              <a:sym typeface="Arial"/>
            </a:endParaRPr>
          </a:p>
        </p:txBody>
      </p:sp>
      <p:sp>
        <p:nvSpPr>
          <p:cNvPr id="278" name="Google Shape;278;p18"/>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18</a:t>
            </a:fld>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19"/>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300"/>
              <a:t>The Solicitation Requirements Tool </a:t>
            </a:r>
            <a:endParaRPr sz="3300"/>
          </a:p>
          <a:p>
            <a:pPr marL="0" lvl="0" indent="0" algn="ctr" rtl="0">
              <a:lnSpc>
                <a:spcPct val="90000"/>
              </a:lnSpc>
              <a:spcBef>
                <a:spcPts val="0"/>
              </a:spcBef>
              <a:spcAft>
                <a:spcPts val="0"/>
              </a:spcAft>
              <a:buClr>
                <a:schemeClr val="lt1"/>
              </a:buClr>
              <a:buSzPts val="3300"/>
              <a:buFont typeface="Calibri"/>
              <a:buNone/>
            </a:pPr>
            <a:r>
              <a:rPr lang="en" sz="3300"/>
              <a:t>(SRT)</a:t>
            </a:r>
            <a:endParaRPr sz="3300"/>
          </a:p>
        </p:txBody>
      </p:sp>
      <p:pic>
        <p:nvPicPr>
          <p:cNvPr id="285" name="Google Shape;285;p19" descr="SRT homepage on Section508.gov. "/>
          <p:cNvPicPr preferRelativeResize="0"/>
          <p:nvPr/>
        </p:nvPicPr>
        <p:blipFill rotWithShape="1">
          <a:blip r:embed="rId3">
            <a:alphaModFix/>
          </a:blip>
          <a:srcRect/>
          <a:stretch/>
        </p:blipFill>
        <p:spPr>
          <a:xfrm>
            <a:off x="419424" y="1533300"/>
            <a:ext cx="3515959" cy="3233974"/>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49803"/>
              </a:srgbClr>
            </a:outerShdw>
          </a:effectLst>
        </p:spPr>
      </p:pic>
      <p:sp>
        <p:nvSpPr>
          <p:cNvPr id="286" name="Google Shape;286;p19"/>
          <p:cNvSpPr txBox="1">
            <a:spLocks noGrp="1"/>
          </p:cNvSpPr>
          <p:nvPr>
            <p:ph type="body" idx="1"/>
          </p:nvPr>
        </p:nvSpPr>
        <p:spPr>
          <a:xfrm>
            <a:off x="4418474" y="1380550"/>
            <a:ext cx="4253887" cy="3628800"/>
          </a:xfrm>
          <a:prstGeom prst="rect">
            <a:avLst/>
          </a:prstGeom>
          <a:solidFill>
            <a:srgbClr val="162E51"/>
          </a:solidFill>
          <a:ln>
            <a:noFill/>
          </a:ln>
        </p:spPr>
        <p:txBody>
          <a:bodyPr spcFirstLastPara="1" wrap="square" lIns="68575" tIns="34275" rIns="68575" bIns="34275" anchor="ctr" anchorCtr="0">
            <a:normAutofit fontScale="85000" lnSpcReduction="10000"/>
          </a:bodyPr>
          <a:lstStyle/>
          <a:p>
            <a:pPr marL="457200" lvl="0" indent="-334327" algn="l" rtl="0">
              <a:lnSpc>
                <a:spcPct val="115000"/>
              </a:lnSpc>
              <a:spcBef>
                <a:spcPts val="0"/>
              </a:spcBef>
              <a:spcAft>
                <a:spcPts val="0"/>
              </a:spcAft>
              <a:buClr>
                <a:schemeClr val="lt1"/>
              </a:buClr>
              <a:buSzPct val="100000"/>
              <a:buFont typeface="Public Sans"/>
              <a:buAutoNum type="arabicPeriod"/>
            </a:pPr>
            <a:r>
              <a:rPr lang="en" sz="1800" dirty="0">
                <a:solidFill>
                  <a:schemeClr val="lt1"/>
                </a:solidFill>
                <a:latin typeface="Public Sans"/>
                <a:ea typeface="Public Sans"/>
                <a:cs typeface="Public Sans"/>
                <a:sym typeface="Public Sans"/>
              </a:rPr>
              <a:t>SRT uses artificial intelligence (AI), natural language processing, text mining, and machine learning algorithms to automatically identify whether new solicitations are ICT solicitations and, if so, tests if they contain sufficient compliance requirements for Section 508 Technical Requirements. </a:t>
            </a:r>
            <a:endParaRPr sz="1800" dirty="0">
              <a:solidFill>
                <a:schemeClr val="lt1"/>
              </a:solidFill>
              <a:latin typeface="Public Sans"/>
              <a:ea typeface="Public Sans"/>
              <a:cs typeface="Public Sans"/>
              <a:sym typeface="Public Sans"/>
            </a:endParaRPr>
          </a:p>
          <a:p>
            <a:pPr marL="457200" lvl="0" indent="-334327" algn="l" rtl="0">
              <a:lnSpc>
                <a:spcPct val="115000"/>
              </a:lnSpc>
              <a:spcBef>
                <a:spcPts val="1000"/>
              </a:spcBef>
              <a:spcAft>
                <a:spcPts val="0"/>
              </a:spcAft>
              <a:buClr>
                <a:schemeClr val="lt1"/>
              </a:buClr>
              <a:buSzPct val="100000"/>
              <a:buFont typeface="Public Sans"/>
              <a:buAutoNum type="arabicPeriod"/>
            </a:pPr>
            <a:r>
              <a:rPr lang="en" sz="1800" dirty="0">
                <a:solidFill>
                  <a:schemeClr val="lt1"/>
                </a:solidFill>
                <a:latin typeface="Public Sans"/>
                <a:ea typeface="Public Sans"/>
                <a:cs typeface="Public Sans"/>
                <a:sym typeface="Public Sans"/>
              </a:rPr>
              <a:t>Selected recent SRT updates:</a:t>
            </a:r>
            <a:endParaRPr sz="1800" dirty="0">
              <a:solidFill>
                <a:schemeClr val="lt1"/>
              </a:solidFill>
              <a:latin typeface="Public Sans"/>
              <a:ea typeface="Public Sans"/>
              <a:cs typeface="Public Sans"/>
              <a:sym typeface="Public Sans"/>
            </a:endParaRPr>
          </a:p>
          <a:p>
            <a:pPr marL="914400" lvl="1" indent="-334326" algn="l" rtl="0">
              <a:lnSpc>
                <a:spcPct val="115000"/>
              </a:lnSpc>
              <a:spcBef>
                <a:spcPts val="0"/>
              </a:spcBef>
              <a:spcAft>
                <a:spcPts val="0"/>
              </a:spcAft>
              <a:buClr>
                <a:schemeClr val="lt1"/>
              </a:buClr>
              <a:buSzPct val="100000"/>
              <a:buFont typeface="Public Sans"/>
              <a:buAutoNum type="alphaLcPeriod"/>
            </a:pPr>
            <a:r>
              <a:rPr lang="en" sz="1800" dirty="0">
                <a:solidFill>
                  <a:schemeClr val="lt1"/>
                </a:solidFill>
                <a:latin typeface="Public Sans"/>
                <a:ea typeface="Public Sans"/>
                <a:cs typeface="Public Sans"/>
                <a:sym typeface="Public Sans"/>
              </a:rPr>
              <a:t>Reconfigured user interface</a:t>
            </a:r>
            <a:endParaRPr sz="1800" dirty="0">
              <a:solidFill>
                <a:schemeClr val="lt1"/>
              </a:solidFill>
              <a:latin typeface="Public Sans"/>
              <a:ea typeface="Public Sans"/>
              <a:cs typeface="Public Sans"/>
              <a:sym typeface="Public Sans"/>
            </a:endParaRPr>
          </a:p>
          <a:p>
            <a:pPr marL="914400" lvl="1" indent="-334326" algn="l" rtl="0">
              <a:lnSpc>
                <a:spcPct val="115000"/>
              </a:lnSpc>
              <a:spcBef>
                <a:spcPts val="0"/>
              </a:spcBef>
              <a:spcAft>
                <a:spcPts val="0"/>
              </a:spcAft>
              <a:buClr>
                <a:schemeClr val="lt1"/>
              </a:buClr>
              <a:buSzPct val="100000"/>
              <a:buFont typeface="Public Sans"/>
              <a:buAutoNum type="alphaLcPeriod"/>
            </a:pPr>
            <a:r>
              <a:rPr lang="en" sz="1800" dirty="0">
                <a:solidFill>
                  <a:schemeClr val="lt1"/>
                </a:solidFill>
                <a:latin typeface="Public Sans"/>
                <a:ea typeface="Public Sans"/>
                <a:cs typeface="Public Sans"/>
                <a:sym typeface="Public Sans"/>
              </a:rPr>
              <a:t>Increased security measures</a:t>
            </a:r>
            <a:endParaRPr sz="1800" dirty="0">
              <a:solidFill>
                <a:schemeClr val="lt1"/>
              </a:solidFill>
              <a:latin typeface="Public Sans"/>
              <a:ea typeface="Public Sans"/>
              <a:cs typeface="Public Sans"/>
              <a:sym typeface="Public Sans"/>
            </a:endParaRPr>
          </a:p>
          <a:p>
            <a:pPr marL="914400" lvl="1" indent="-334326" algn="l" rtl="0">
              <a:lnSpc>
                <a:spcPct val="115000"/>
              </a:lnSpc>
              <a:spcBef>
                <a:spcPts val="0"/>
              </a:spcBef>
              <a:spcAft>
                <a:spcPts val="0"/>
              </a:spcAft>
              <a:buClr>
                <a:schemeClr val="lt1"/>
              </a:buClr>
              <a:buSzPct val="100000"/>
              <a:buFont typeface="Public Sans"/>
              <a:buAutoNum type="alphaLcPeriod"/>
            </a:pPr>
            <a:r>
              <a:rPr lang="en" sz="1800" dirty="0">
                <a:solidFill>
                  <a:schemeClr val="lt1"/>
                </a:solidFill>
                <a:latin typeface="Public Sans"/>
                <a:ea typeface="Public Sans"/>
                <a:cs typeface="Public Sans"/>
                <a:sym typeface="Public Sans"/>
              </a:rPr>
              <a:t>Migrated open source repositories</a:t>
            </a:r>
            <a:endParaRPr sz="1800" dirty="0">
              <a:solidFill>
                <a:schemeClr val="lt1"/>
              </a:solidFill>
              <a:latin typeface="Public Sans"/>
              <a:ea typeface="Public Sans"/>
              <a:cs typeface="Public Sans"/>
              <a:sym typeface="Public Sans"/>
            </a:endParaRPr>
          </a:p>
        </p:txBody>
      </p:sp>
      <p:sp>
        <p:nvSpPr>
          <p:cNvPr id="287" name="Google Shape;287;p19"/>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19</a:t>
            </a:fld>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lt1"/>
              </a:buClr>
              <a:buSzPts val="4500"/>
              <a:buFont typeface="Arial"/>
              <a:buNone/>
            </a:pPr>
            <a:r>
              <a:rPr lang="en" sz="3100" b="1">
                <a:latin typeface="Arial"/>
                <a:ea typeface="Arial"/>
                <a:cs typeface="Arial"/>
                <a:sym typeface="Arial"/>
              </a:rPr>
              <a:t>Today’s Presenters</a:t>
            </a:r>
            <a:endParaRPr sz="3100" b="1">
              <a:solidFill>
                <a:srgbClr val="FFFF00"/>
              </a:solidFill>
              <a:latin typeface="Arial"/>
              <a:ea typeface="Arial"/>
              <a:cs typeface="Arial"/>
              <a:sym typeface="Arial"/>
            </a:endParaRPr>
          </a:p>
        </p:txBody>
      </p:sp>
      <p:pic>
        <p:nvPicPr>
          <p:cNvPr id="130" name="Google Shape;130;p2">
            <a:extLst>
              <a:ext uri="{C183D7F6-B498-43B3-948B-1728B52AA6E4}">
                <adec:decorative xmlns:adec="http://schemas.microsoft.com/office/drawing/2017/decorative" val="1"/>
              </a:ext>
            </a:extLst>
          </p:cNvPr>
          <p:cNvPicPr preferRelativeResize="0"/>
          <p:nvPr/>
        </p:nvPicPr>
        <p:blipFill rotWithShape="1">
          <a:blip r:embed="rId3">
            <a:alphaModFix/>
          </a:blip>
          <a:srcRect/>
          <a:stretch/>
        </p:blipFill>
        <p:spPr>
          <a:xfrm>
            <a:off x="203421" y="1709931"/>
            <a:ext cx="1645920" cy="1645920"/>
          </a:xfrm>
          <a:prstGeom prst="rect">
            <a:avLst/>
          </a:prstGeom>
          <a:noFill/>
          <a:ln>
            <a:noFill/>
          </a:ln>
        </p:spPr>
      </p:pic>
      <p:sp>
        <p:nvSpPr>
          <p:cNvPr id="131" name="Google Shape;131;p2"/>
          <p:cNvSpPr txBox="1"/>
          <p:nvPr/>
        </p:nvSpPr>
        <p:spPr>
          <a:xfrm>
            <a:off x="169134" y="3571393"/>
            <a:ext cx="1714500" cy="7773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chemeClr val="dk1"/>
              </a:buClr>
              <a:buSzPts val="1800"/>
              <a:buFont typeface="Calibri"/>
              <a:buNone/>
            </a:pPr>
            <a:r>
              <a:rPr lang="en" sz="1800" b="1" i="0" u="none" strike="noStrike" cap="none">
                <a:solidFill>
                  <a:schemeClr val="dk1"/>
                </a:solidFill>
                <a:latin typeface="Calibri"/>
                <a:ea typeface="Calibri"/>
                <a:cs typeface="Calibri"/>
                <a:sym typeface="Calibri"/>
              </a:rPr>
              <a:t>Michael Horton</a:t>
            </a:r>
            <a:endParaRPr sz="11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400"/>
              <a:buFont typeface="Calibri"/>
              <a:buNone/>
            </a:pPr>
            <a:r>
              <a:rPr lang="en" sz="1400" b="1" i="0" u="none" strike="noStrike" cap="none">
                <a:solidFill>
                  <a:schemeClr val="dk1"/>
                </a:solidFill>
                <a:latin typeface="Calibri"/>
                <a:ea typeface="Calibri"/>
                <a:cs typeface="Calibri"/>
                <a:sym typeface="Calibri"/>
              </a:rPr>
              <a:t>General Services Administration (GSA)</a:t>
            </a:r>
            <a:endParaRPr sz="1100" b="0" i="0" u="none" strike="noStrike" cap="none">
              <a:solidFill>
                <a:srgbClr val="000000"/>
              </a:solidFill>
              <a:latin typeface="Arial"/>
              <a:ea typeface="Arial"/>
              <a:cs typeface="Arial"/>
              <a:sym typeface="Arial"/>
            </a:endParaRPr>
          </a:p>
        </p:txBody>
      </p:sp>
      <p:pic>
        <p:nvPicPr>
          <p:cNvPr id="132" name="Google Shape;132;p2">
            <a:extLst>
              <a:ext uri="{C183D7F6-B498-43B3-948B-1728B52AA6E4}">
                <adec:decorative xmlns:adec="http://schemas.microsoft.com/office/drawing/2017/decorative" val="1"/>
              </a:ext>
            </a:extLst>
          </p:cNvPr>
          <p:cNvPicPr preferRelativeResize="0"/>
          <p:nvPr/>
        </p:nvPicPr>
        <p:blipFill rotWithShape="1">
          <a:blip r:embed="rId4">
            <a:alphaModFix/>
          </a:blip>
          <a:srcRect/>
          <a:stretch/>
        </p:blipFill>
        <p:spPr>
          <a:xfrm>
            <a:off x="2547685" y="1709931"/>
            <a:ext cx="1645920" cy="1645920"/>
          </a:xfrm>
          <a:prstGeom prst="rect">
            <a:avLst/>
          </a:prstGeom>
          <a:noFill/>
          <a:ln>
            <a:noFill/>
          </a:ln>
        </p:spPr>
      </p:pic>
      <p:sp>
        <p:nvSpPr>
          <p:cNvPr id="133" name="Google Shape;133;p2"/>
          <p:cNvSpPr txBox="1"/>
          <p:nvPr/>
        </p:nvSpPr>
        <p:spPr>
          <a:xfrm flipH="1">
            <a:off x="2513395" y="3571587"/>
            <a:ext cx="1714500" cy="777106"/>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chemeClr val="dk1"/>
              </a:buClr>
              <a:buSzPts val="1800"/>
              <a:buFont typeface="Calibri"/>
              <a:buNone/>
            </a:pPr>
            <a:r>
              <a:rPr lang="en" sz="1800" b="1" i="0" u="none" strike="noStrike" cap="none">
                <a:solidFill>
                  <a:schemeClr val="dk1"/>
                </a:solidFill>
                <a:latin typeface="Calibri"/>
                <a:ea typeface="Calibri"/>
                <a:cs typeface="Calibri"/>
                <a:sym typeface="Calibri"/>
              </a:rPr>
              <a:t>Alex Wilson </a:t>
            </a:r>
            <a:endParaRPr sz="11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 sz="1400" b="1" i="0" u="none" strike="noStrike" cap="none">
                <a:solidFill>
                  <a:schemeClr val="dk1"/>
                </a:solidFill>
                <a:latin typeface="Calibri"/>
                <a:ea typeface="Calibri"/>
                <a:cs typeface="Calibri"/>
                <a:sym typeface="Calibri"/>
              </a:rPr>
              <a:t>General Services Administration (GSA)</a:t>
            </a:r>
            <a:endParaRPr sz="1100" b="0" i="0" u="none" strike="noStrike" cap="none">
              <a:solidFill>
                <a:srgbClr val="000000"/>
              </a:solidFill>
              <a:latin typeface="Arial"/>
              <a:ea typeface="Arial"/>
              <a:cs typeface="Arial"/>
              <a:sym typeface="Arial"/>
            </a:endParaRPr>
          </a:p>
        </p:txBody>
      </p:sp>
      <p:pic>
        <p:nvPicPr>
          <p:cNvPr id="134" name="Google Shape;134;p2">
            <a:extLst>
              <a:ext uri="{C183D7F6-B498-43B3-948B-1728B52AA6E4}">
                <adec:decorative xmlns:adec="http://schemas.microsoft.com/office/drawing/2017/decorative" val="1"/>
              </a:ext>
            </a:extLst>
          </p:cNvPr>
          <p:cNvPicPr preferRelativeResize="0"/>
          <p:nvPr/>
        </p:nvPicPr>
        <p:blipFill rotWithShape="1">
          <a:blip r:embed="rId5">
            <a:alphaModFix/>
          </a:blip>
          <a:srcRect/>
          <a:stretch/>
        </p:blipFill>
        <p:spPr>
          <a:xfrm>
            <a:off x="4891949" y="1709931"/>
            <a:ext cx="1645920" cy="1645920"/>
          </a:xfrm>
          <a:prstGeom prst="rect">
            <a:avLst/>
          </a:prstGeom>
          <a:noFill/>
          <a:ln>
            <a:noFill/>
          </a:ln>
        </p:spPr>
      </p:pic>
      <p:sp>
        <p:nvSpPr>
          <p:cNvPr id="135" name="Google Shape;135;p2"/>
          <p:cNvSpPr txBox="1"/>
          <p:nvPr/>
        </p:nvSpPr>
        <p:spPr>
          <a:xfrm>
            <a:off x="4933109" y="3571393"/>
            <a:ext cx="1563600" cy="5619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chemeClr val="dk1"/>
              </a:buClr>
              <a:buSzPts val="1800"/>
              <a:buFont typeface="Calibri"/>
              <a:buNone/>
            </a:pPr>
            <a:r>
              <a:rPr lang="en" sz="1800" b="1" i="0" u="none" strike="noStrike" cap="none">
                <a:solidFill>
                  <a:schemeClr val="dk1"/>
                </a:solidFill>
                <a:latin typeface="Calibri"/>
                <a:ea typeface="Calibri"/>
                <a:cs typeface="Calibri"/>
                <a:sym typeface="Calibri"/>
              </a:rPr>
              <a:t>Tim Creagan</a:t>
            </a:r>
            <a:endParaRPr sz="11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400"/>
              <a:buFont typeface="Calibri"/>
              <a:buNone/>
            </a:pPr>
            <a:r>
              <a:rPr lang="en" sz="1400" b="1" i="0" u="none" strike="noStrike" cap="none">
                <a:solidFill>
                  <a:schemeClr val="dk1"/>
                </a:solidFill>
                <a:latin typeface="Calibri"/>
                <a:ea typeface="Calibri"/>
                <a:cs typeface="Calibri"/>
                <a:sym typeface="Calibri"/>
              </a:rPr>
              <a:t>U.S. Access Board </a:t>
            </a:r>
            <a:endParaRPr sz="1100" b="0" i="0" u="none" strike="noStrike" cap="none">
              <a:solidFill>
                <a:srgbClr val="000000"/>
              </a:solidFill>
              <a:latin typeface="Arial"/>
              <a:ea typeface="Arial"/>
              <a:cs typeface="Arial"/>
              <a:sym typeface="Arial"/>
            </a:endParaRPr>
          </a:p>
        </p:txBody>
      </p:sp>
      <p:pic>
        <p:nvPicPr>
          <p:cNvPr id="136" name="Google Shape;136;p2">
            <a:extLst>
              <a:ext uri="{C183D7F6-B498-43B3-948B-1728B52AA6E4}">
                <adec:decorative xmlns:adec="http://schemas.microsoft.com/office/drawing/2017/decorative" val="1"/>
              </a:ext>
            </a:extLst>
          </p:cNvPr>
          <p:cNvPicPr preferRelativeResize="0"/>
          <p:nvPr/>
        </p:nvPicPr>
        <p:blipFill rotWithShape="1">
          <a:blip r:embed="rId6">
            <a:alphaModFix/>
          </a:blip>
          <a:srcRect/>
          <a:stretch/>
        </p:blipFill>
        <p:spPr>
          <a:xfrm>
            <a:off x="7236213" y="1709931"/>
            <a:ext cx="1645920" cy="1645920"/>
          </a:xfrm>
          <a:prstGeom prst="rect">
            <a:avLst/>
          </a:prstGeom>
          <a:noFill/>
          <a:ln>
            <a:noFill/>
          </a:ln>
        </p:spPr>
      </p:pic>
      <p:sp>
        <p:nvSpPr>
          <p:cNvPr id="137" name="Google Shape;137;p2"/>
          <p:cNvSpPr txBox="1"/>
          <p:nvPr/>
        </p:nvSpPr>
        <p:spPr>
          <a:xfrm>
            <a:off x="7236213" y="3576626"/>
            <a:ext cx="1646100" cy="5619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chemeClr val="dk1"/>
              </a:buClr>
              <a:buSzPts val="1800"/>
              <a:buFont typeface="Calibri"/>
              <a:buNone/>
            </a:pPr>
            <a:r>
              <a:rPr lang="en" sz="1800" b="1" i="0" u="none" strike="noStrike" cap="none">
                <a:solidFill>
                  <a:schemeClr val="dk1"/>
                </a:solidFill>
                <a:latin typeface="Calibri"/>
                <a:ea typeface="Calibri"/>
                <a:cs typeface="Calibri"/>
                <a:sym typeface="Calibri"/>
              </a:rPr>
              <a:t>Kathy Eng</a:t>
            </a:r>
            <a:endParaRPr sz="11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400"/>
              <a:buFont typeface="Calibri"/>
              <a:buNone/>
            </a:pPr>
            <a:r>
              <a:rPr lang="en" sz="1400" b="1" i="0" u="none" strike="noStrike" cap="none">
                <a:solidFill>
                  <a:schemeClr val="dk1"/>
                </a:solidFill>
                <a:latin typeface="Calibri"/>
                <a:ea typeface="Calibri"/>
                <a:cs typeface="Calibri"/>
                <a:sym typeface="Calibri"/>
              </a:rPr>
              <a:t>U.S. Access Board</a:t>
            </a:r>
            <a:endParaRPr sz="11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62E51"/>
        </a:solidFill>
        <a:effectLst/>
      </p:bgPr>
    </p:bg>
    <p:spTree>
      <p:nvGrpSpPr>
        <p:cNvPr id="1" name="Shape 291"/>
        <p:cNvGrpSpPr/>
        <p:nvPr/>
      </p:nvGrpSpPr>
      <p:grpSpPr>
        <a:xfrm>
          <a:off x="0" y="0"/>
          <a:ext cx="0" cy="0"/>
          <a:chOff x="0" y="0"/>
          <a:chExt cx="0" cy="0"/>
        </a:xfrm>
      </p:grpSpPr>
      <p:sp>
        <p:nvSpPr>
          <p:cNvPr id="292" name="Google Shape;292;p20"/>
          <p:cNvSpPr txBox="1">
            <a:spLocks noGrp="1"/>
          </p:cNvSpPr>
          <p:nvPr>
            <p:ph type="title"/>
          </p:nvPr>
        </p:nvSpPr>
        <p:spPr>
          <a:xfrm>
            <a:off x="628650" y="1200150"/>
            <a:ext cx="7886700" cy="27432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lt1"/>
              </a:buClr>
              <a:buSzPts val="4500"/>
              <a:buFont typeface="Calibri"/>
              <a:buNone/>
            </a:pPr>
            <a:r>
              <a:rPr lang="en">
                <a:solidFill>
                  <a:schemeClr val="lt1"/>
                </a:solidFill>
              </a:rPr>
              <a:t>The ICT Baseline and </a:t>
            </a:r>
            <a:endParaRPr>
              <a:solidFill>
                <a:schemeClr val="lt1"/>
              </a:solidFill>
            </a:endParaRPr>
          </a:p>
          <a:p>
            <a:pPr marL="0" lvl="0" indent="0" algn="ctr" rtl="0">
              <a:lnSpc>
                <a:spcPct val="90000"/>
              </a:lnSpc>
              <a:spcBef>
                <a:spcPts val="0"/>
              </a:spcBef>
              <a:spcAft>
                <a:spcPts val="0"/>
              </a:spcAft>
              <a:buClr>
                <a:schemeClr val="lt1"/>
              </a:buClr>
              <a:buSzPts val="4500"/>
              <a:buFont typeface="Calibri"/>
              <a:buNone/>
            </a:pPr>
            <a:r>
              <a:rPr lang="en">
                <a:solidFill>
                  <a:schemeClr val="lt1"/>
                </a:solidFill>
              </a:rPr>
              <a:t>Trusted Tester</a:t>
            </a:r>
            <a:endParaRPr>
              <a:solidFill>
                <a:schemeClr val="lt1"/>
              </a:solidFill>
            </a:endParaRPr>
          </a:p>
        </p:txBody>
      </p:sp>
      <p:sp>
        <p:nvSpPr>
          <p:cNvPr id="293" name="Google Shape;293;p2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p>
            <a:pPr marL="0" lvl="0" indent="0" algn="r" rtl="0">
              <a:lnSpc>
                <a:spcPct val="100000"/>
              </a:lnSpc>
              <a:spcBef>
                <a:spcPts val="0"/>
              </a:spcBef>
              <a:spcAft>
                <a:spcPts val="0"/>
              </a:spcAft>
              <a:buSzPts val="1200"/>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1"/>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300"/>
              <a:t>ICT Baseline</a:t>
            </a:r>
            <a:endParaRPr sz="3300"/>
          </a:p>
        </p:txBody>
      </p:sp>
      <p:sp>
        <p:nvSpPr>
          <p:cNvPr id="300" name="Google Shape;300;p21"/>
          <p:cNvSpPr/>
          <p:nvPr/>
        </p:nvSpPr>
        <p:spPr>
          <a:xfrm>
            <a:off x="619760" y="1392235"/>
            <a:ext cx="1697926" cy="1697926"/>
          </a:xfrm>
          <a:prstGeom prst="ellipse">
            <a:avLst/>
          </a:prstGeom>
          <a:solidFill>
            <a:srgbClr val="0F223C"/>
          </a:solidFill>
          <a:ln w="25400" cap="flat" cmpd="sng">
            <a:solidFill>
              <a:srgbClr val="1B386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 sz="1600" b="1" i="0" u="none" strike="noStrike" cap="none">
                <a:solidFill>
                  <a:schemeClr val="lt1"/>
                </a:solidFill>
                <a:latin typeface="Arial"/>
                <a:ea typeface="Arial"/>
                <a:cs typeface="Arial"/>
                <a:sym typeface="Arial"/>
              </a:rPr>
              <a:t>Section 508/WCAG 2.0 AA</a:t>
            </a:r>
            <a:endParaRPr/>
          </a:p>
        </p:txBody>
      </p:sp>
      <p:sp>
        <p:nvSpPr>
          <p:cNvPr id="301" name="Google Shape;301;p21" descr="Plus"/>
          <p:cNvSpPr/>
          <p:nvPr/>
        </p:nvSpPr>
        <p:spPr>
          <a:xfrm>
            <a:off x="2593761" y="1821995"/>
            <a:ext cx="973544" cy="973544"/>
          </a:xfrm>
          <a:prstGeom prst="mathPlus">
            <a:avLst>
              <a:gd name="adj1" fmla="val 23520"/>
            </a:avLst>
          </a:prstGeom>
          <a:solidFill>
            <a:schemeClr val="accent1"/>
          </a:solidFill>
          <a:ln w="25400" cap="flat" cmpd="sng">
            <a:solidFill>
              <a:srgbClr val="1B386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2" name="Google Shape;302;p21"/>
          <p:cNvSpPr/>
          <p:nvPr/>
        </p:nvSpPr>
        <p:spPr>
          <a:xfrm>
            <a:off x="3718249" y="1415251"/>
            <a:ext cx="1697926" cy="1697926"/>
          </a:xfrm>
          <a:prstGeom prst="ellipse">
            <a:avLst/>
          </a:prstGeom>
          <a:solidFill>
            <a:srgbClr val="8A151A"/>
          </a:solidFill>
          <a:ln w="25400" cap="flat" cmpd="sng">
            <a:solidFill>
              <a:srgbClr val="1B386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 sz="1600" b="1" i="1" u="none" strike="noStrike" cap="none">
                <a:solidFill>
                  <a:schemeClr val="lt1"/>
                </a:solidFill>
                <a:latin typeface="Arial"/>
                <a:ea typeface="Arial"/>
                <a:cs typeface="Arial"/>
                <a:sym typeface="Arial"/>
              </a:rPr>
              <a:t>What to Test</a:t>
            </a:r>
            <a:endParaRPr/>
          </a:p>
        </p:txBody>
      </p:sp>
      <p:sp>
        <p:nvSpPr>
          <p:cNvPr id="303" name="Google Shape;303;p21" descr="Equals"/>
          <p:cNvSpPr/>
          <p:nvPr/>
        </p:nvSpPr>
        <p:spPr>
          <a:xfrm>
            <a:off x="5689515" y="1821995"/>
            <a:ext cx="973545" cy="973545"/>
          </a:xfrm>
          <a:prstGeom prst="mathEqual">
            <a:avLst>
              <a:gd name="adj1" fmla="val 23520"/>
              <a:gd name="adj2" fmla="val 11760"/>
            </a:avLst>
          </a:prstGeom>
          <a:solidFill>
            <a:schemeClr val="accent1"/>
          </a:solidFill>
          <a:ln w="25400" cap="flat" cmpd="sng">
            <a:solidFill>
              <a:srgbClr val="1B386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04" name="Google Shape;304;p21"/>
          <p:cNvSpPr/>
          <p:nvPr/>
        </p:nvSpPr>
        <p:spPr>
          <a:xfrm>
            <a:off x="6817424" y="1399905"/>
            <a:ext cx="1697926" cy="1697926"/>
          </a:xfrm>
          <a:prstGeom prst="ellipse">
            <a:avLst/>
          </a:prstGeom>
          <a:solidFill>
            <a:srgbClr val="7030A0"/>
          </a:solidFill>
          <a:ln w="25400" cap="flat" cmpd="sng">
            <a:solidFill>
              <a:srgbClr val="1B386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 sz="1600" b="1" i="1" u="none" strike="noStrike" cap="none">
                <a:solidFill>
                  <a:schemeClr val="lt1"/>
                </a:solidFill>
                <a:latin typeface="Arial"/>
                <a:ea typeface="Arial"/>
                <a:cs typeface="Arial"/>
                <a:sym typeface="Arial"/>
              </a:rPr>
              <a:t>ICT Testing Baseline</a:t>
            </a:r>
            <a:endParaRPr/>
          </a:p>
        </p:txBody>
      </p:sp>
      <p:sp>
        <p:nvSpPr>
          <p:cNvPr id="305" name="Google Shape;305;p21"/>
          <p:cNvSpPr txBox="1">
            <a:spLocks noGrp="1"/>
          </p:cNvSpPr>
          <p:nvPr>
            <p:ph type="body" idx="1"/>
          </p:nvPr>
        </p:nvSpPr>
        <p:spPr>
          <a:xfrm>
            <a:off x="364200" y="3184771"/>
            <a:ext cx="8415600" cy="1184146"/>
          </a:xfrm>
          <a:prstGeom prst="rect">
            <a:avLst/>
          </a:prstGeom>
          <a:noFill/>
          <a:ln>
            <a:noFill/>
          </a:ln>
        </p:spPr>
        <p:txBody>
          <a:bodyPr spcFirstLastPara="1" wrap="square" lIns="68575" tIns="34275" rIns="68575" bIns="34275" anchor="t" anchorCtr="0">
            <a:noAutofit/>
          </a:bodyPr>
          <a:lstStyle/>
          <a:p>
            <a:pPr marL="457200" lvl="0" indent="-323850" algn="l" rtl="0">
              <a:lnSpc>
                <a:spcPct val="90000"/>
              </a:lnSpc>
              <a:spcBef>
                <a:spcPts val="0"/>
              </a:spcBef>
              <a:spcAft>
                <a:spcPts val="600"/>
              </a:spcAft>
              <a:buClr>
                <a:schemeClr val="dk1"/>
              </a:buClr>
              <a:buSzPts val="1500"/>
              <a:buChar char="●"/>
            </a:pPr>
            <a:r>
              <a:rPr lang="en" sz="1400" dirty="0">
                <a:latin typeface="Public Sans"/>
              </a:rPr>
              <a:t>Establishes the foundation for consistent test results</a:t>
            </a:r>
            <a:endParaRPr sz="1400" dirty="0">
              <a:latin typeface="Public Sans"/>
            </a:endParaRPr>
          </a:p>
          <a:p>
            <a:pPr marL="457200" lvl="0" indent="-323850" algn="l" rtl="0">
              <a:lnSpc>
                <a:spcPct val="90000"/>
              </a:lnSpc>
              <a:spcBef>
                <a:spcPts val="0"/>
              </a:spcBef>
              <a:spcAft>
                <a:spcPts val="600"/>
              </a:spcAft>
              <a:buClr>
                <a:schemeClr val="dk1"/>
              </a:buClr>
              <a:buSzPts val="1500"/>
              <a:buChar char="●"/>
            </a:pPr>
            <a:r>
              <a:rPr lang="en" sz="1400" dirty="0">
                <a:latin typeface="Public Sans"/>
              </a:rPr>
              <a:t>Will eventually include Baselines for all ICT covered by Section 508</a:t>
            </a:r>
            <a:endParaRPr sz="1400" dirty="0">
              <a:latin typeface="Public Sans"/>
            </a:endParaRPr>
          </a:p>
          <a:p>
            <a:pPr marL="914400" lvl="1" indent="-323850" algn="l" rtl="0">
              <a:lnSpc>
                <a:spcPct val="90000"/>
              </a:lnSpc>
              <a:spcBef>
                <a:spcPts val="0"/>
              </a:spcBef>
              <a:spcAft>
                <a:spcPts val="600"/>
              </a:spcAft>
              <a:buClr>
                <a:schemeClr val="dk1"/>
              </a:buClr>
              <a:buSzPts val="1500"/>
              <a:buChar char="○"/>
            </a:pPr>
            <a:r>
              <a:rPr lang="en" sz="1400" dirty="0">
                <a:latin typeface="Public Sans"/>
              </a:rPr>
              <a:t>Completed: Web</a:t>
            </a:r>
            <a:endParaRPr sz="1400" dirty="0">
              <a:latin typeface="Public Sans"/>
            </a:endParaRPr>
          </a:p>
          <a:p>
            <a:pPr marL="914400" lvl="1" indent="-323850" algn="l" rtl="0">
              <a:lnSpc>
                <a:spcPct val="90000"/>
              </a:lnSpc>
              <a:spcBef>
                <a:spcPts val="0"/>
              </a:spcBef>
              <a:spcAft>
                <a:spcPts val="600"/>
              </a:spcAft>
              <a:buClr>
                <a:schemeClr val="dk1"/>
              </a:buClr>
              <a:buSzPts val="1500"/>
              <a:buChar char="○"/>
            </a:pPr>
            <a:r>
              <a:rPr lang="en" sz="1400" dirty="0">
                <a:latin typeface="Public Sans"/>
              </a:rPr>
              <a:t>Draft: Electronic Documents</a:t>
            </a:r>
            <a:endParaRPr sz="1400" dirty="0">
              <a:latin typeface="Public Sans"/>
            </a:endParaRPr>
          </a:p>
          <a:p>
            <a:pPr marL="914400" lvl="1" indent="-323850" algn="l" rtl="0">
              <a:lnSpc>
                <a:spcPct val="90000"/>
              </a:lnSpc>
              <a:spcBef>
                <a:spcPts val="0"/>
              </a:spcBef>
              <a:spcAft>
                <a:spcPts val="600"/>
              </a:spcAft>
              <a:buClr>
                <a:schemeClr val="dk1"/>
              </a:buClr>
              <a:buSzPts val="1500"/>
              <a:buChar char="○"/>
            </a:pPr>
            <a:r>
              <a:rPr lang="en" sz="1400" dirty="0">
                <a:latin typeface="Public Sans"/>
              </a:rPr>
              <a:t>Planned: Software, Hardware, etc.</a:t>
            </a:r>
            <a:endParaRPr sz="1500" dirty="0"/>
          </a:p>
        </p:txBody>
      </p:sp>
      <p:sp>
        <p:nvSpPr>
          <p:cNvPr id="306" name="Google Shape;306;p21"/>
          <p:cNvSpPr/>
          <p:nvPr/>
        </p:nvSpPr>
        <p:spPr>
          <a:xfrm>
            <a:off x="364200" y="4527575"/>
            <a:ext cx="8415600" cy="513600"/>
          </a:xfrm>
          <a:prstGeom prst="roundRect">
            <a:avLst>
              <a:gd name="adj" fmla="val 16667"/>
            </a:avLst>
          </a:prstGeom>
          <a:solidFill>
            <a:srgbClr val="162E51"/>
          </a:solidFill>
          <a:ln w="9525" cap="flat" cmpd="sng">
            <a:solidFill>
              <a:srgbClr val="50505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lt1"/>
                </a:solidFill>
                <a:latin typeface="Arial"/>
                <a:ea typeface="Arial"/>
                <a:cs typeface="Arial"/>
                <a:sym typeface="Arial"/>
              </a:rPr>
              <a:t>Please attend our deep dive session: Section 508 ICT Testing Baseline Portfolio on Wednesday at </a:t>
            </a:r>
            <a:r>
              <a:rPr lang="en" sz="1500" b="1" i="0" u="none" strike="noStrike" cap="none">
                <a:solidFill>
                  <a:schemeClr val="lt1"/>
                </a:solidFill>
                <a:latin typeface="Arial"/>
                <a:ea typeface="Arial"/>
                <a:cs typeface="Arial"/>
                <a:sym typeface="Arial"/>
              </a:rPr>
              <a:t>10:20 a.m. in Grand GH. </a:t>
            </a:r>
            <a:endParaRPr sz="1400" b="1" i="0" u="none" strike="noStrike" cap="none">
              <a:solidFill>
                <a:schemeClr val="lt1"/>
              </a:solidFill>
              <a:latin typeface="Arial"/>
              <a:ea typeface="Arial"/>
              <a:cs typeface="Arial"/>
              <a:sym typeface="Arial"/>
            </a:endParaRPr>
          </a:p>
        </p:txBody>
      </p:sp>
      <p:sp>
        <p:nvSpPr>
          <p:cNvPr id="307" name="Google Shape;307;p21"/>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21</a:t>
            </a:fld>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22"/>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300"/>
              <a:t>Trusted Tester</a:t>
            </a:r>
            <a:endParaRPr sz="3300"/>
          </a:p>
        </p:txBody>
      </p:sp>
      <p:sp>
        <p:nvSpPr>
          <p:cNvPr id="314" name="Google Shape;314;p22"/>
          <p:cNvSpPr txBox="1">
            <a:spLocks noGrp="1"/>
          </p:cNvSpPr>
          <p:nvPr>
            <p:ph type="body" idx="1"/>
          </p:nvPr>
        </p:nvSpPr>
        <p:spPr>
          <a:xfrm>
            <a:off x="348925" y="1369225"/>
            <a:ext cx="8415600" cy="3457800"/>
          </a:xfrm>
          <a:prstGeom prst="rect">
            <a:avLst/>
          </a:prstGeom>
          <a:noFill/>
          <a:ln>
            <a:noFill/>
          </a:ln>
        </p:spPr>
        <p:txBody>
          <a:bodyPr spcFirstLastPara="1" wrap="square" lIns="68575" tIns="34275" rIns="68575" bIns="34275" anchor="ctr" anchorCtr="0">
            <a:normAutofit/>
          </a:bodyPr>
          <a:lstStyle/>
          <a:p>
            <a:pPr marL="0" lvl="0" indent="0" algn="l" rtl="0">
              <a:lnSpc>
                <a:spcPct val="115000"/>
              </a:lnSpc>
              <a:spcBef>
                <a:spcPts val="0"/>
              </a:spcBef>
              <a:spcAft>
                <a:spcPts val="600"/>
              </a:spcAft>
              <a:buClr>
                <a:schemeClr val="dk1"/>
              </a:buClr>
              <a:buSzPts val="1100"/>
              <a:buNone/>
            </a:pPr>
            <a:r>
              <a:rPr lang="en" sz="1400" dirty="0">
                <a:latin typeface="Public Sans"/>
                <a:ea typeface="Public Sans"/>
                <a:cs typeface="Public Sans"/>
                <a:sym typeface="Public Sans"/>
              </a:rPr>
              <a:t>The Department of Homeland Security’s (DHS) Trusted Tester Process is a manual test approach that aligns with the ICT Testing Baseline and provides repeatable and reliable conformance test results. DHS offers training and formal accessibility testing certification for using the DHS Trusted Tester Process. Recent Trusted Tester updates include:</a:t>
            </a:r>
            <a:endParaRPr sz="1400" dirty="0">
              <a:latin typeface="Public Sans"/>
              <a:ea typeface="Public Sans"/>
              <a:cs typeface="Public Sans"/>
              <a:sym typeface="Public Sans"/>
            </a:endParaRPr>
          </a:p>
          <a:p>
            <a:pPr marL="457200" lvl="0" indent="-342900" algn="l" rtl="0">
              <a:lnSpc>
                <a:spcPct val="115000"/>
              </a:lnSpc>
              <a:spcBef>
                <a:spcPts val="1000"/>
              </a:spcBef>
              <a:spcAft>
                <a:spcPts val="600"/>
              </a:spcAft>
              <a:buClr>
                <a:schemeClr val="dk2"/>
              </a:buClr>
              <a:buSzPts val="1800"/>
              <a:buFont typeface="Public Sans"/>
              <a:buChar char="●"/>
            </a:pPr>
            <a:r>
              <a:rPr lang="en" sz="1400" dirty="0">
                <a:latin typeface="Public Sans"/>
                <a:ea typeface="Public Sans"/>
                <a:cs typeface="Public Sans"/>
                <a:sym typeface="Public Sans"/>
              </a:rPr>
              <a:t>Refresh TT training to align with upcoming baseline release</a:t>
            </a:r>
            <a:endParaRPr sz="1400" dirty="0">
              <a:latin typeface="Public Sans"/>
              <a:ea typeface="Public Sans"/>
              <a:cs typeface="Public Sans"/>
              <a:sym typeface="Public Sans"/>
            </a:endParaRPr>
          </a:p>
          <a:p>
            <a:pPr marL="457200" lvl="0" indent="-342900" algn="l" rtl="0">
              <a:lnSpc>
                <a:spcPct val="115000"/>
              </a:lnSpc>
              <a:spcBef>
                <a:spcPts val="0"/>
              </a:spcBef>
              <a:spcAft>
                <a:spcPts val="600"/>
              </a:spcAft>
              <a:buClr>
                <a:schemeClr val="dk2"/>
              </a:buClr>
              <a:buSzPts val="1800"/>
              <a:buFont typeface="Public Sans"/>
              <a:buChar char="●"/>
            </a:pPr>
            <a:r>
              <a:rPr lang="en" sz="1400" dirty="0">
                <a:latin typeface="Public Sans"/>
                <a:ea typeface="Public Sans"/>
                <a:cs typeface="Public Sans"/>
                <a:sym typeface="Public Sans"/>
              </a:rPr>
              <a:t>Refine TT testing methodology</a:t>
            </a:r>
            <a:endParaRPr sz="1400" dirty="0">
              <a:latin typeface="Public Sans"/>
              <a:ea typeface="Public Sans"/>
              <a:cs typeface="Public Sans"/>
              <a:sym typeface="Public Sans"/>
            </a:endParaRPr>
          </a:p>
        </p:txBody>
      </p:sp>
      <p:sp>
        <p:nvSpPr>
          <p:cNvPr id="315" name="Google Shape;315;p22"/>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22</a:t>
            </a:fld>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62E51"/>
        </a:solidFill>
        <a:effectLst/>
      </p:bgPr>
    </p:bg>
    <p:spTree>
      <p:nvGrpSpPr>
        <p:cNvPr id="1" name="Shape 319"/>
        <p:cNvGrpSpPr/>
        <p:nvPr/>
      </p:nvGrpSpPr>
      <p:grpSpPr>
        <a:xfrm>
          <a:off x="0" y="0"/>
          <a:ext cx="0" cy="0"/>
          <a:chOff x="0" y="0"/>
          <a:chExt cx="0" cy="0"/>
        </a:xfrm>
      </p:grpSpPr>
      <p:sp>
        <p:nvSpPr>
          <p:cNvPr id="320" name="Google Shape;320;p23"/>
          <p:cNvSpPr txBox="1">
            <a:spLocks noGrp="1"/>
          </p:cNvSpPr>
          <p:nvPr>
            <p:ph type="title"/>
          </p:nvPr>
        </p:nvSpPr>
        <p:spPr>
          <a:xfrm>
            <a:off x="623888" y="760276"/>
            <a:ext cx="7886700" cy="2139600"/>
          </a:xfrm>
          <a:prstGeom prst="rect">
            <a:avLst/>
          </a:prstGeom>
          <a:noFill/>
          <a:ln>
            <a:noFill/>
          </a:ln>
        </p:spPr>
        <p:txBody>
          <a:bodyPr spcFirstLastPara="1" wrap="square" lIns="68575" tIns="34275" rIns="68575" bIns="34275" anchor="b" anchorCtr="0">
            <a:normAutofit/>
          </a:bodyPr>
          <a:lstStyle/>
          <a:p>
            <a:pPr marL="0" lvl="0" indent="0" algn="ctr" rtl="0">
              <a:lnSpc>
                <a:spcPct val="90000"/>
              </a:lnSpc>
              <a:spcBef>
                <a:spcPts val="0"/>
              </a:spcBef>
              <a:spcAft>
                <a:spcPts val="0"/>
              </a:spcAft>
              <a:buClr>
                <a:schemeClr val="lt1"/>
              </a:buClr>
              <a:buSzPts val="4500"/>
              <a:buFont typeface="Calibri"/>
              <a:buNone/>
            </a:pPr>
            <a:r>
              <a:rPr lang="en">
                <a:solidFill>
                  <a:schemeClr val="lt1"/>
                </a:solidFill>
              </a:rPr>
              <a:t>OpenACR, OpenACR Editor and the ACR Repository</a:t>
            </a:r>
            <a:endParaRPr>
              <a:solidFill>
                <a:schemeClr val="lt1"/>
              </a:solidFill>
            </a:endParaRPr>
          </a:p>
        </p:txBody>
      </p:sp>
      <p:sp>
        <p:nvSpPr>
          <p:cNvPr id="321" name="Google Shape;321;p2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p>
            <a:pPr marL="0" lvl="0" indent="0" algn="r" rtl="0">
              <a:lnSpc>
                <a:spcPct val="100000"/>
              </a:lnSpc>
              <a:spcBef>
                <a:spcPts val="0"/>
              </a:spcBef>
              <a:spcAft>
                <a:spcPts val="0"/>
              </a:spcAft>
              <a:buSzPts val="1200"/>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24"/>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100"/>
              <a:t>The OpenACR Portfolio</a:t>
            </a:r>
            <a:endParaRPr sz="3100"/>
          </a:p>
        </p:txBody>
      </p:sp>
      <p:sp>
        <p:nvSpPr>
          <p:cNvPr id="328" name="Google Shape;328;p24"/>
          <p:cNvSpPr txBox="1"/>
          <p:nvPr/>
        </p:nvSpPr>
        <p:spPr>
          <a:xfrm>
            <a:off x="236850" y="1524200"/>
            <a:ext cx="2844600" cy="3474000"/>
          </a:xfrm>
          <a:prstGeom prst="rect">
            <a:avLst/>
          </a:prstGeom>
          <a:solidFill>
            <a:srgbClr val="162E51"/>
          </a:solid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300"/>
              <a:buFont typeface="Arial"/>
              <a:buNone/>
            </a:pPr>
            <a:r>
              <a:rPr lang="en" sz="1300" b="0" i="0" u="none" strike="noStrike" cap="none" dirty="0">
                <a:solidFill>
                  <a:schemeClr val="lt1"/>
                </a:solidFill>
                <a:latin typeface="Arial"/>
                <a:ea typeface="Arial"/>
                <a:cs typeface="Arial"/>
                <a:sym typeface="Arial"/>
              </a:rPr>
              <a:t>The </a:t>
            </a:r>
            <a:r>
              <a:rPr lang="en" sz="1300" b="1" i="0" u="none" strike="noStrike" cap="none" dirty="0" err="1">
                <a:solidFill>
                  <a:schemeClr val="lt1"/>
                </a:solidFill>
                <a:latin typeface="Arial"/>
                <a:ea typeface="Arial"/>
                <a:cs typeface="Arial"/>
                <a:sym typeface="Arial"/>
              </a:rPr>
              <a:t>OpenACR</a:t>
            </a:r>
            <a:r>
              <a:rPr lang="en" sz="1300" b="1" i="0" u="none" strike="noStrike" cap="none" dirty="0">
                <a:solidFill>
                  <a:schemeClr val="lt1"/>
                </a:solidFill>
                <a:latin typeface="Arial"/>
                <a:ea typeface="Arial"/>
                <a:cs typeface="Arial"/>
                <a:sym typeface="Arial"/>
              </a:rPr>
              <a:t> data schema</a:t>
            </a:r>
            <a:r>
              <a:rPr lang="en" sz="1300" b="0" i="0" u="none" strike="noStrike" cap="none" dirty="0">
                <a:solidFill>
                  <a:schemeClr val="lt1"/>
                </a:solidFill>
                <a:latin typeface="Arial"/>
                <a:ea typeface="Arial"/>
                <a:cs typeface="Arial"/>
                <a:sym typeface="Arial"/>
              </a:rPr>
              <a:t> for a </a:t>
            </a:r>
            <a:r>
              <a:rPr lang="en" sz="1300" b="1" i="0" u="none" strike="noStrike" cap="none" dirty="0">
                <a:solidFill>
                  <a:schemeClr val="lt1"/>
                </a:solidFill>
                <a:latin typeface="Arial"/>
                <a:ea typeface="Arial"/>
                <a:cs typeface="Arial"/>
                <a:sym typeface="Arial"/>
              </a:rPr>
              <a:t>machine-readable ACR</a:t>
            </a:r>
            <a:r>
              <a:rPr lang="en" sz="1300" b="0" i="0" u="none" strike="noStrike" cap="none" dirty="0">
                <a:solidFill>
                  <a:schemeClr val="lt1"/>
                </a:solidFill>
                <a:latin typeface="Arial"/>
                <a:ea typeface="Arial"/>
                <a:cs typeface="Arial"/>
                <a:sym typeface="Arial"/>
              </a:rPr>
              <a:t>:</a:t>
            </a:r>
            <a:endParaRPr sz="1300" b="0" i="0" u="none" strike="noStrike" cap="none" dirty="0">
              <a:solidFill>
                <a:schemeClr val="lt1"/>
              </a:solidFill>
              <a:latin typeface="Arial"/>
              <a:ea typeface="Arial"/>
              <a:cs typeface="Arial"/>
              <a:sym typeface="Arial"/>
            </a:endParaRPr>
          </a:p>
          <a:p>
            <a:pPr marL="457200" marR="0" lvl="0" indent="-311150" algn="l" rtl="0">
              <a:lnSpc>
                <a:spcPct val="115000"/>
              </a:lnSpc>
              <a:spcBef>
                <a:spcPts val="1200"/>
              </a:spcBef>
              <a:spcAft>
                <a:spcPts val="0"/>
              </a:spcAft>
              <a:buClr>
                <a:schemeClr val="lt1"/>
              </a:buClr>
              <a:buSzPts val="1300"/>
              <a:buFont typeface="Arial"/>
              <a:buChar char="●"/>
            </a:pPr>
            <a:r>
              <a:rPr lang="en" sz="1300" b="0" i="0" u="none" strike="noStrike" cap="none" dirty="0">
                <a:solidFill>
                  <a:schemeClr val="lt1"/>
                </a:solidFill>
                <a:latin typeface="Arial"/>
                <a:ea typeface="Arial"/>
                <a:cs typeface="Arial"/>
                <a:sym typeface="Arial"/>
              </a:rPr>
              <a:t>Buyers can more easily compare accessibility of different solutions</a:t>
            </a:r>
            <a:endParaRPr sz="1300" b="0" i="0" u="none" strike="noStrike" cap="none" dirty="0">
              <a:solidFill>
                <a:schemeClr val="lt1"/>
              </a:solidFill>
              <a:latin typeface="Arial"/>
              <a:ea typeface="Arial"/>
              <a:cs typeface="Arial"/>
              <a:sym typeface="Arial"/>
            </a:endParaRPr>
          </a:p>
          <a:p>
            <a:pPr marL="457200" marR="0" lvl="0" indent="-311150" algn="l" rtl="0">
              <a:lnSpc>
                <a:spcPct val="115000"/>
              </a:lnSpc>
              <a:spcBef>
                <a:spcPts val="0"/>
              </a:spcBef>
              <a:spcAft>
                <a:spcPts val="0"/>
              </a:spcAft>
              <a:buClr>
                <a:schemeClr val="lt1"/>
              </a:buClr>
              <a:buSzPts val="1300"/>
              <a:buFont typeface="Arial"/>
              <a:buChar char="●"/>
            </a:pPr>
            <a:r>
              <a:rPr lang="en" sz="1300" b="0" i="0" u="none" strike="noStrike" cap="none" dirty="0">
                <a:solidFill>
                  <a:schemeClr val="lt1"/>
                </a:solidFill>
                <a:latin typeface="Arial"/>
                <a:ea typeface="Arial"/>
                <a:cs typeface="Arial"/>
                <a:sym typeface="Arial"/>
              </a:rPr>
              <a:t>Managers gain insights into potential interface limitations</a:t>
            </a:r>
            <a:endParaRPr sz="1300" b="0" i="0" u="none" strike="noStrike" cap="none" dirty="0">
              <a:solidFill>
                <a:schemeClr val="lt1"/>
              </a:solidFill>
              <a:latin typeface="Arial"/>
              <a:ea typeface="Arial"/>
              <a:cs typeface="Arial"/>
              <a:sym typeface="Arial"/>
            </a:endParaRPr>
          </a:p>
          <a:p>
            <a:pPr marL="457200" marR="0" lvl="0" indent="-311150" algn="l" rtl="0">
              <a:lnSpc>
                <a:spcPct val="115000"/>
              </a:lnSpc>
              <a:spcBef>
                <a:spcPts val="0"/>
              </a:spcBef>
              <a:spcAft>
                <a:spcPts val="0"/>
              </a:spcAft>
              <a:buClr>
                <a:schemeClr val="lt1"/>
              </a:buClr>
              <a:buSzPts val="1300"/>
              <a:buFont typeface="Arial"/>
              <a:buChar char="●"/>
            </a:pPr>
            <a:r>
              <a:rPr lang="en" sz="1300" b="0" i="0" u="none" strike="noStrike" cap="none" dirty="0">
                <a:solidFill>
                  <a:schemeClr val="lt1"/>
                </a:solidFill>
                <a:latin typeface="Arial"/>
                <a:ea typeface="Arial"/>
                <a:cs typeface="Arial"/>
                <a:sym typeface="Arial"/>
              </a:rPr>
              <a:t>Executives more easily assess risks associated with accessibility issues in portfolio of ICT products</a:t>
            </a:r>
            <a:endParaRPr sz="1300" b="0" i="0" u="none" strike="noStrike" cap="none" dirty="0">
              <a:solidFill>
                <a:schemeClr val="lt1"/>
              </a:solidFill>
              <a:latin typeface="Arial"/>
              <a:ea typeface="Arial"/>
              <a:cs typeface="Arial"/>
              <a:sym typeface="Arial"/>
            </a:endParaRPr>
          </a:p>
        </p:txBody>
      </p:sp>
      <p:sp>
        <p:nvSpPr>
          <p:cNvPr id="329" name="Google Shape;329;p24"/>
          <p:cNvSpPr txBox="1"/>
          <p:nvPr/>
        </p:nvSpPr>
        <p:spPr>
          <a:xfrm>
            <a:off x="3251075" y="1524200"/>
            <a:ext cx="2630700" cy="3474000"/>
          </a:xfrm>
          <a:prstGeom prst="rect">
            <a:avLst/>
          </a:prstGeom>
          <a:solidFill>
            <a:srgbClr val="162E51"/>
          </a:solid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300"/>
              <a:buFont typeface="Arial"/>
              <a:buNone/>
            </a:pPr>
            <a:r>
              <a:rPr lang="en" sz="1300" b="0" i="0" u="none" strike="noStrike" cap="none" dirty="0">
                <a:solidFill>
                  <a:schemeClr val="lt1"/>
                </a:solidFill>
                <a:latin typeface="Arial"/>
                <a:ea typeface="Arial"/>
                <a:cs typeface="Arial"/>
                <a:sym typeface="Arial"/>
              </a:rPr>
              <a:t>The </a:t>
            </a:r>
            <a:r>
              <a:rPr lang="en" sz="1300" b="1" i="0" u="none" strike="noStrike" cap="none" dirty="0" err="1">
                <a:solidFill>
                  <a:schemeClr val="lt1"/>
                </a:solidFill>
                <a:latin typeface="Arial"/>
                <a:ea typeface="Arial"/>
                <a:cs typeface="Arial"/>
                <a:sym typeface="Arial"/>
              </a:rPr>
              <a:t>OpenACR</a:t>
            </a:r>
            <a:r>
              <a:rPr lang="en" sz="1300" b="1" i="0" u="none" strike="noStrike" cap="none" dirty="0">
                <a:solidFill>
                  <a:schemeClr val="lt1"/>
                </a:solidFill>
                <a:latin typeface="Arial"/>
                <a:ea typeface="Arial"/>
                <a:cs typeface="Arial"/>
                <a:sym typeface="Arial"/>
              </a:rPr>
              <a:t> Editor is </a:t>
            </a:r>
            <a:r>
              <a:rPr lang="en" sz="1300" b="0" i="0" u="none" strike="noStrike" cap="none" dirty="0">
                <a:solidFill>
                  <a:schemeClr val="lt1"/>
                </a:solidFill>
                <a:latin typeface="Arial"/>
                <a:ea typeface="Arial"/>
                <a:cs typeface="Arial"/>
                <a:sym typeface="Arial"/>
              </a:rPr>
              <a:t>a user-friendly interface to: </a:t>
            </a:r>
            <a:endParaRPr sz="1300" b="0" i="0" u="none" strike="noStrike" cap="none" dirty="0">
              <a:solidFill>
                <a:schemeClr val="lt1"/>
              </a:solidFill>
              <a:latin typeface="Arial"/>
              <a:ea typeface="Arial"/>
              <a:cs typeface="Arial"/>
              <a:sym typeface="Arial"/>
            </a:endParaRPr>
          </a:p>
          <a:p>
            <a:pPr marL="457200" marR="0" lvl="0" indent="-311150" algn="l" rtl="0">
              <a:lnSpc>
                <a:spcPct val="115000"/>
              </a:lnSpc>
              <a:spcBef>
                <a:spcPts val="1200"/>
              </a:spcBef>
              <a:spcAft>
                <a:spcPts val="0"/>
              </a:spcAft>
              <a:buClr>
                <a:schemeClr val="lt1"/>
              </a:buClr>
              <a:buSzPts val="1300"/>
              <a:buFont typeface="Arial"/>
              <a:buChar char="●"/>
            </a:pPr>
            <a:r>
              <a:rPr lang="en" sz="1300" b="0" i="0" u="none" strike="noStrike" cap="none" dirty="0">
                <a:solidFill>
                  <a:schemeClr val="lt1"/>
                </a:solidFill>
                <a:latin typeface="Arial"/>
                <a:ea typeface="Arial"/>
                <a:cs typeface="Arial"/>
                <a:sym typeface="Arial"/>
              </a:rPr>
              <a:t>Create machine-readable Accessibility Conformance Reports (ACRs) in the </a:t>
            </a:r>
            <a:r>
              <a:rPr lang="en" sz="1300" b="0" i="0" u="none" strike="noStrike" cap="none" dirty="0" err="1">
                <a:solidFill>
                  <a:schemeClr val="lt1"/>
                </a:solidFill>
                <a:latin typeface="Arial"/>
                <a:ea typeface="Arial"/>
                <a:cs typeface="Arial"/>
                <a:sym typeface="Arial"/>
              </a:rPr>
              <a:t>OpenACR</a:t>
            </a:r>
            <a:r>
              <a:rPr lang="en" sz="1300" b="0" i="0" u="none" strike="noStrike" cap="none" dirty="0">
                <a:solidFill>
                  <a:schemeClr val="lt1"/>
                </a:solidFill>
                <a:latin typeface="Arial"/>
                <a:ea typeface="Arial"/>
                <a:cs typeface="Arial"/>
                <a:sym typeface="Arial"/>
              </a:rPr>
              <a:t> format</a:t>
            </a:r>
            <a:endParaRPr sz="1300" b="0" i="0" u="none" strike="noStrike" cap="none" dirty="0">
              <a:solidFill>
                <a:schemeClr val="lt1"/>
              </a:solidFill>
              <a:latin typeface="Arial"/>
              <a:ea typeface="Arial"/>
              <a:cs typeface="Arial"/>
              <a:sym typeface="Arial"/>
            </a:endParaRPr>
          </a:p>
          <a:p>
            <a:pPr marL="457200" marR="0" lvl="0" indent="-311150" algn="l" rtl="0">
              <a:lnSpc>
                <a:spcPct val="115000"/>
              </a:lnSpc>
              <a:spcBef>
                <a:spcPts val="0"/>
              </a:spcBef>
              <a:spcAft>
                <a:spcPts val="0"/>
              </a:spcAft>
              <a:buClr>
                <a:schemeClr val="lt1"/>
              </a:buClr>
              <a:buSzPts val="1300"/>
              <a:buFont typeface="Arial"/>
              <a:buChar char="●"/>
            </a:pPr>
            <a:r>
              <a:rPr lang="en" sz="1300" b="0" i="0" u="none" strike="noStrike" cap="none" dirty="0">
                <a:solidFill>
                  <a:schemeClr val="lt1"/>
                </a:solidFill>
                <a:latin typeface="Arial"/>
                <a:ea typeface="Arial"/>
                <a:cs typeface="Arial"/>
                <a:sym typeface="Arial"/>
              </a:rPr>
              <a:t>Validate and edit previously created ACRs</a:t>
            </a:r>
            <a:endParaRPr sz="1300" b="0" i="0" u="none" strike="noStrike" cap="none" dirty="0">
              <a:solidFill>
                <a:schemeClr val="lt1"/>
              </a:solidFill>
              <a:latin typeface="Arial"/>
              <a:ea typeface="Arial"/>
              <a:cs typeface="Arial"/>
              <a:sym typeface="Arial"/>
            </a:endParaRPr>
          </a:p>
          <a:p>
            <a:pPr marL="457200" marR="0" lvl="0" indent="-311150" algn="l" rtl="0">
              <a:lnSpc>
                <a:spcPct val="115000"/>
              </a:lnSpc>
              <a:spcBef>
                <a:spcPts val="0"/>
              </a:spcBef>
              <a:spcAft>
                <a:spcPts val="0"/>
              </a:spcAft>
              <a:buClr>
                <a:schemeClr val="lt1"/>
              </a:buClr>
              <a:buSzPts val="1300"/>
              <a:buFont typeface="Arial"/>
              <a:buChar char="●"/>
            </a:pPr>
            <a:r>
              <a:rPr lang="en" sz="1300" b="0" i="0" u="none" strike="noStrike" cap="none" dirty="0">
                <a:solidFill>
                  <a:schemeClr val="lt1"/>
                </a:solidFill>
                <a:latin typeface="Arial"/>
                <a:ea typeface="Arial"/>
                <a:cs typeface="Arial"/>
                <a:sym typeface="Arial"/>
              </a:rPr>
              <a:t>Export and share machine-readable data</a:t>
            </a:r>
            <a:endParaRPr sz="1300" b="0" i="0" u="none" strike="noStrike" cap="none" dirty="0">
              <a:solidFill>
                <a:schemeClr val="lt1"/>
              </a:solidFill>
              <a:latin typeface="Arial"/>
              <a:ea typeface="Arial"/>
              <a:cs typeface="Arial"/>
              <a:sym typeface="Arial"/>
            </a:endParaRPr>
          </a:p>
          <a:p>
            <a:pPr marL="457200" marR="0" lvl="0" indent="-311150" algn="l" rtl="0">
              <a:lnSpc>
                <a:spcPct val="115000"/>
              </a:lnSpc>
              <a:spcBef>
                <a:spcPts val="0"/>
              </a:spcBef>
              <a:spcAft>
                <a:spcPts val="0"/>
              </a:spcAft>
              <a:buClr>
                <a:schemeClr val="lt1"/>
              </a:buClr>
              <a:buSzPts val="1300"/>
              <a:buFont typeface="Arial"/>
              <a:buChar char="●"/>
            </a:pPr>
            <a:r>
              <a:rPr lang="en" sz="1300" b="0" i="0" u="none" strike="noStrike" cap="none" dirty="0">
                <a:solidFill>
                  <a:schemeClr val="lt1"/>
                </a:solidFill>
                <a:latin typeface="Arial"/>
                <a:ea typeface="Arial"/>
                <a:cs typeface="Arial"/>
                <a:sym typeface="Arial"/>
              </a:rPr>
              <a:t>View ACR reports in HTML</a:t>
            </a:r>
            <a:endParaRPr sz="1300" b="0" i="0" u="none" strike="noStrike" cap="none" dirty="0">
              <a:solidFill>
                <a:schemeClr val="lt1"/>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100"/>
              <a:buFont typeface="Arial"/>
              <a:buNone/>
            </a:pPr>
            <a:endParaRPr sz="1100" b="1" i="1" u="none" strike="noStrike" cap="none" dirty="0">
              <a:solidFill>
                <a:schemeClr val="lt1"/>
              </a:solidFill>
              <a:latin typeface="Arial"/>
              <a:ea typeface="Arial"/>
              <a:cs typeface="Arial"/>
              <a:sym typeface="Arial"/>
            </a:endParaRPr>
          </a:p>
          <a:p>
            <a:pPr marL="0" marR="0" lvl="0" indent="0" algn="ctr" rtl="0">
              <a:lnSpc>
                <a:spcPct val="115000"/>
              </a:lnSpc>
              <a:spcBef>
                <a:spcPts val="1200"/>
              </a:spcBef>
              <a:spcAft>
                <a:spcPts val="0"/>
              </a:spcAft>
              <a:buClr>
                <a:srgbClr val="000000"/>
              </a:buClr>
              <a:buSzPts val="1100"/>
              <a:buFont typeface="Arial"/>
              <a:buNone/>
            </a:pPr>
            <a:r>
              <a:rPr lang="en" sz="1100" b="1" i="1" u="none" strike="noStrike" cap="none" dirty="0">
                <a:solidFill>
                  <a:schemeClr val="lt1"/>
                </a:solidFill>
                <a:latin typeface="Arial"/>
                <a:ea typeface="Arial"/>
                <a:cs typeface="Arial"/>
                <a:sym typeface="Arial"/>
              </a:rPr>
              <a:t>Try Now: acreditor.section508.gov</a:t>
            </a:r>
            <a:endParaRPr sz="1100" b="1" i="1" u="none" strike="noStrike" cap="none" dirty="0">
              <a:solidFill>
                <a:schemeClr val="lt1"/>
              </a:solidFill>
              <a:latin typeface="Arial"/>
              <a:ea typeface="Arial"/>
              <a:cs typeface="Arial"/>
              <a:sym typeface="Arial"/>
            </a:endParaRPr>
          </a:p>
          <a:p>
            <a:pPr marL="0" marR="0" lvl="0" indent="0" algn="l" rtl="0">
              <a:lnSpc>
                <a:spcPct val="115000"/>
              </a:lnSpc>
              <a:spcBef>
                <a:spcPts val="1200"/>
              </a:spcBef>
              <a:spcAft>
                <a:spcPts val="1200"/>
              </a:spcAft>
              <a:buClr>
                <a:srgbClr val="000000"/>
              </a:buClr>
              <a:buSzPts val="1300"/>
              <a:buFont typeface="Arial"/>
              <a:buNone/>
            </a:pPr>
            <a:endParaRPr sz="1300" b="0" i="0" u="none" strike="noStrike" cap="none" dirty="0">
              <a:solidFill>
                <a:schemeClr val="lt1"/>
              </a:solidFill>
              <a:latin typeface="Arial"/>
              <a:ea typeface="Arial"/>
              <a:cs typeface="Arial"/>
              <a:sym typeface="Arial"/>
            </a:endParaRPr>
          </a:p>
        </p:txBody>
      </p:sp>
      <p:sp>
        <p:nvSpPr>
          <p:cNvPr id="330" name="Google Shape;330;p24"/>
          <p:cNvSpPr txBox="1"/>
          <p:nvPr/>
        </p:nvSpPr>
        <p:spPr>
          <a:xfrm>
            <a:off x="6042500" y="1524200"/>
            <a:ext cx="2729700" cy="3474000"/>
          </a:xfrm>
          <a:prstGeom prst="rect">
            <a:avLst/>
          </a:prstGeom>
          <a:solidFill>
            <a:srgbClr val="162E51"/>
          </a:solid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300"/>
              <a:buFont typeface="Arial"/>
              <a:buNone/>
            </a:pPr>
            <a:r>
              <a:rPr lang="en" sz="1300" b="0" i="0" u="none" strike="noStrike" cap="none">
                <a:solidFill>
                  <a:schemeClr val="lt1"/>
                </a:solidFill>
                <a:latin typeface="Arial"/>
                <a:ea typeface="Arial"/>
                <a:cs typeface="Arial"/>
                <a:sym typeface="Arial"/>
              </a:rPr>
              <a:t>The </a:t>
            </a:r>
            <a:r>
              <a:rPr lang="en" sz="1300" b="1" i="0" u="none" strike="noStrike" cap="none">
                <a:solidFill>
                  <a:schemeClr val="lt1"/>
                </a:solidFill>
                <a:latin typeface="Arial"/>
                <a:ea typeface="Arial"/>
                <a:cs typeface="Arial"/>
                <a:sym typeface="Arial"/>
              </a:rPr>
              <a:t>OpenACR repository</a:t>
            </a:r>
            <a:r>
              <a:rPr lang="en" sz="1300" b="0" i="0" u="none" strike="noStrike" cap="none">
                <a:solidFill>
                  <a:schemeClr val="lt1"/>
                </a:solidFill>
                <a:latin typeface="Arial"/>
                <a:ea typeface="Arial"/>
                <a:cs typeface="Arial"/>
                <a:sym typeface="Arial"/>
              </a:rPr>
              <a:t> will be a platform for users to store, compare and update information for ACRs. This repository will:</a:t>
            </a:r>
            <a:endParaRPr sz="1300" b="0" i="0" u="none" strike="noStrike" cap="none">
              <a:solidFill>
                <a:schemeClr val="lt1"/>
              </a:solidFill>
              <a:latin typeface="Arial"/>
              <a:ea typeface="Arial"/>
              <a:cs typeface="Arial"/>
              <a:sym typeface="Arial"/>
            </a:endParaRPr>
          </a:p>
          <a:p>
            <a:pPr marL="457200" marR="0" lvl="0" indent="-311150" algn="l" rtl="0">
              <a:lnSpc>
                <a:spcPct val="115000"/>
              </a:lnSpc>
              <a:spcBef>
                <a:spcPts val="1200"/>
              </a:spcBef>
              <a:spcAft>
                <a:spcPts val="0"/>
              </a:spcAft>
              <a:buClr>
                <a:schemeClr val="lt1"/>
              </a:buClr>
              <a:buSzPts val="1300"/>
              <a:buFont typeface="Arial"/>
              <a:buChar char="●"/>
            </a:pPr>
            <a:r>
              <a:rPr lang="en" sz="1300" b="0" i="0" u="none" strike="noStrike" cap="none">
                <a:solidFill>
                  <a:schemeClr val="lt1"/>
                </a:solidFill>
                <a:latin typeface="Arial"/>
                <a:ea typeface="Arial"/>
                <a:cs typeface="Arial"/>
                <a:sym typeface="Arial"/>
              </a:rPr>
              <a:t>Provide the ability to see all products and ACRs in a comprehensive repository</a:t>
            </a:r>
            <a:endParaRPr sz="1300" b="0" i="0" u="none" strike="noStrike" cap="none">
              <a:solidFill>
                <a:schemeClr val="lt1"/>
              </a:solidFill>
              <a:latin typeface="Arial"/>
              <a:ea typeface="Arial"/>
              <a:cs typeface="Arial"/>
              <a:sym typeface="Arial"/>
            </a:endParaRPr>
          </a:p>
          <a:p>
            <a:pPr marL="457200" marR="0" lvl="0" indent="-311150" algn="l" rtl="0">
              <a:lnSpc>
                <a:spcPct val="115000"/>
              </a:lnSpc>
              <a:spcBef>
                <a:spcPts val="0"/>
              </a:spcBef>
              <a:spcAft>
                <a:spcPts val="0"/>
              </a:spcAft>
              <a:buClr>
                <a:schemeClr val="lt1"/>
              </a:buClr>
              <a:buSzPts val="1300"/>
              <a:buFont typeface="Arial"/>
              <a:buChar char="●"/>
            </a:pPr>
            <a:r>
              <a:rPr lang="en" sz="1300" b="0" i="0" u="none" strike="noStrike" cap="none">
                <a:solidFill>
                  <a:schemeClr val="lt1"/>
                </a:solidFill>
                <a:latin typeface="Arial"/>
                <a:ea typeface="Arial"/>
                <a:cs typeface="Arial"/>
                <a:sym typeface="Arial"/>
              </a:rPr>
              <a:t>Allow users the ability to compare ACR reports between products</a:t>
            </a:r>
            <a:endParaRPr sz="1300" b="0" i="0" u="none" strike="noStrike" cap="none">
              <a:solidFill>
                <a:schemeClr val="lt1"/>
              </a:solidFill>
              <a:latin typeface="Arial"/>
              <a:ea typeface="Arial"/>
              <a:cs typeface="Arial"/>
              <a:sym typeface="Arial"/>
            </a:endParaRPr>
          </a:p>
          <a:p>
            <a:pPr marL="457200" marR="0" lvl="0" indent="-311150" algn="l" rtl="0">
              <a:lnSpc>
                <a:spcPct val="115000"/>
              </a:lnSpc>
              <a:spcBef>
                <a:spcPts val="0"/>
              </a:spcBef>
              <a:spcAft>
                <a:spcPts val="0"/>
              </a:spcAft>
              <a:buClr>
                <a:schemeClr val="lt1"/>
              </a:buClr>
              <a:buSzPts val="1300"/>
              <a:buFont typeface="Arial"/>
              <a:buChar char="●"/>
            </a:pPr>
            <a:r>
              <a:rPr lang="en" sz="1300" b="0" i="0" u="none" strike="noStrike" cap="none">
                <a:solidFill>
                  <a:schemeClr val="lt1"/>
                </a:solidFill>
                <a:latin typeface="Arial"/>
                <a:ea typeface="Arial"/>
                <a:cs typeface="Arial"/>
                <a:sym typeface="Arial"/>
              </a:rPr>
              <a:t>Provide search functionality</a:t>
            </a:r>
            <a:endParaRPr sz="1300" b="0" i="0" u="none" strike="noStrike" cap="none">
              <a:solidFill>
                <a:schemeClr val="lt1"/>
              </a:solidFill>
              <a:latin typeface="Arial"/>
              <a:ea typeface="Arial"/>
              <a:cs typeface="Arial"/>
              <a:sym typeface="Arial"/>
            </a:endParaRPr>
          </a:p>
          <a:p>
            <a:pPr marL="0" marR="0" lvl="0" indent="0" algn="l" rtl="0">
              <a:lnSpc>
                <a:spcPct val="115000"/>
              </a:lnSpc>
              <a:spcBef>
                <a:spcPts val="1200"/>
              </a:spcBef>
              <a:spcAft>
                <a:spcPts val="1200"/>
              </a:spcAft>
              <a:buClr>
                <a:srgbClr val="000000"/>
              </a:buClr>
              <a:buSzPts val="1300"/>
              <a:buFont typeface="Arial"/>
              <a:buNone/>
            </a:pPr>
            <a:endParaRPr sz="1300" b="0" i="0" u="none" strike="noStrike" cap="none">
              <a:solidFill>
                <a:schemeClr val="lt1"/>
              </a:solidFill>
              <a:latin typeface="Arial"/>
              <a:ea typeface="Arial"/>
              <a:cs typeface="Arial"/>
              <a:sym typeface="Arial"/>
            </a:endParaRPr>
          </a:p>
        </p:txBody>
      </p:sp>
      <p:sp>
        <p:nvSpPr>
          <p:cNvPr id="331" name="Google Shape;331;p24"/>
          <p:cNvSpPr txBox="1">
            <a:spLocks noGrp="1"/>
          </p:cNvSpPr>
          <p:nvPr>
            <p:ph type="sldNum" idx="12"/>
          </p:nvPr>
        </p:nvSpPr>
        <p:spPr>
          <a:xfrm>
            <a:off x="69913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24</a:t>
            </a:fld>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62E51"/>
        </a:solidFill>
        <a:effectLst/>
      </p:bgPr>
    </p:bg>
    <p:spTree>
      <p:nvGrpSpPr>
        <p:cNvPr id="1" name="Shape 335"/>
        <p:cNvGrpSpPr/>
        <p:nvPr/>
      </p:nvGrpSpPr>
      <p:grpSpPr>
        <a:xfrm>
          <a:off x="0" y="0"/>
          <a:ext cx="0" cy="0"/>
          <a:chOff x="0" y="0"/>
          <a:chExt cx="0" cy="0"/>
        </a:xfrm>
      </p:grpSpPr>
      <p:sp>
        <p:nvSpPr>
          <p:cNvPr id="336" name="Google Shape;336;p25"/>
          <p:cNvSpPr txBox="1">
            <a:spLocks noGrp="1"/>
          </p:cNvSpPr>
          <p:nvPr>
            <p:ph type="title"/>
          </p:nvPr>
        </p:nvSpPr>
        <p:spPr>
          <a:xfrm>
            <a:off x="623888" y="760276"/>
            <a:ext cx="7886700" cy="2139600"/>
          </a:xfrm>
          <a:prstGeom prst="rect">
            <a:avLst/>
          </a:prstGeom>
          <a:noFill/>
          <a:ln>
            <a:noFill/>
          </a:ln>
        </p:spPr>
        <p:txBody>
          <a:bodyPr spcFirstLastPara="1" wrap="square" lIns="68575" tIns="34275" rIns="68575" bIns="34275" anchor="b" anchorCtr="0">
            <a:normAutofit/>
          </a:bodyPr>
          <a:lstStyle/>
          <a:p>
            <a:pPr marL="0" lvl="0" indent="0" algn="ctr" rtl="0">
              <a:lnSpc>
                <a:spcPct val="90000"/>
              </a:lnSpc>
              <a:spcBef>
                <a:spcPts val="0"/>
              </a:spcBef>
              <a:spcAft>
                <a:spcPts val="0"/>
              </a:spcAft>
              <a:buClr>
                <a:schemeClr val="lt1"/>
              </a:buClr>
              <a:buSzPts val="4500"/>
              <a:buFont typeface="Calibri"/>
              <a:buNone/>
            </a:pPr>
            <a:r>
              <a:rPr lang="en">
                <a:solidFill>
                  <a:schemeClr val="lt1"/>
                </a:solidFill>
              </a:rPr>
              <a:t>Additional Resources</a:t>
            </a:r>
            <a:endParaRPr>
              <a:solidFill>
                <a:schemeClr val="lt1"/>
              </a:solidFill>
            </a:endParaRPr>
          </a:p>
        </p:txBody>
      </p:sp>
      <p:sp>
        <p:nvSpPr>
          <p:cNvPr id="337" name="Google Shape;337;p2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p>
            <a:pPr marL="0" lvl="0" indent="0" algn="r" rtl="0">
              <a:lnSpc>
                <a:spcPct val="100000"/>
              </a:lnSpc>
              <a:spcBef>
                <a:spcPts val="0"/>
              </a:spcBef>
              <a:spcAft>
                <a:spcPts val="0"/>
              </a:spcAft>
              <a:buSzPts val="1200"/>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26"/>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100"/>
              <a:t>Additional Resources Governmentwide Accessibility Assessment</a:t>
            </a:r>
            <a:endParaRPr sz="3100"/>
          </a:p>
        </p:txBody>
      </p:sp>
      <p:pic>
        <p:nvPicPr>
          <p:cNvPr id="10" name="Picture 9" descr="QR Code redirect to Section508.gov/2023-congressional-report/ | Section508.gov - Buy. Build. Be Accessible.">
            <a:extLst>
              <a:ext uri="{FF2B5EF4-FFF2-40B4-BE49-F238E27FC236}">
                <a16:creationId xmlns:a16="http://schemas.microsoft.com/office/drawing/2014/main" id="{7B33816E-2828-46D0-CEC8-E480C62BE707}"/>
              </a:ext>
            </a:extLst>
          </p:cNvPr>
          <p:cNvPicPr>
            <a:picLocks noChangeAspect="1"/>
          </p:cNvPicPr>
          <p:nvPr/>
        </p:nvPicPr>
        <p:blipFill>
          <a:blip r:embed="rId3"/>
          <a:stretch>
            <a:fillRect/>
          </a:stretch>
        </p:blipFill>
        <p:spPr>
          <a:xfrm>
            <a:off x="164592" y="1517904"/>
            <a:ext cx="2697480" cy="2697480"/>
          </a:xfrm>
          <a:prstGeom prst="rect">
            <a:avLst/>
          </a:prstGeom>
        </p:spPr>
      </p:pic>
      <p:sp>
        <p:nvSpPr>
          <p:cNvPr id="4" name="Google Shape;164;p5">
            <a:extLst>
              <a:ext uri="{FF2B5EF4-FFF2-40B4-BE49-F238E27FC236}">
                <a16:creationId xmlns:a16="http://schemas.microsoft.com/office/drawing/2014/main" id="{3BF77E74-B2FC-F776-4E25-35351F1CEE19}"/>
              </a:ext>
            </a:extLst>
          </p:cNvPr>
          <p:cNvSpPr txBox="1"/>
          <p:nvPr/>
        </p:nvSpPr>
        <p:spPr>
          <a:xfrm>
            <a:off x="91618" y="4247669"/>
            <a:ext cx="2843427" cy="403244"/>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600" b="1" i="0" u="none" strike="noStrike" cap="none" dirty="0">
                <a:solidFill>
                  <a:srgbClr val="1F47C3"/>
                </a:solidFill>
                <a:latin typeface="Arial"/>
                <a:ea typeface="Arial"/>
                <a:cs typeface="Arial"/>
                <a:sym typeface="Arial"/>
              </a:rPr>
              <a:t>Section</a:t>
            </a:r>
            <a:r>
              <a:rPr lang="en" sz="1600" b="1" i="0" u="none" strike="noStrike" cap="none" dirty="0">
                <a:solidFill>
                  <a:srgbClr val="27884F"/>
                </a:solidFill>
                <a:latin typeface="Arial"/>
                <a:ea typeface="Arial"/>
                <a:cs typeface="Arial"/>
                <a:sym typeface="Arial"/>
              </a:rPr>
              <a:t>508</a:t>
            </a:r>
            <a:r>
              <a:rPr lang="en" sz="1600" b="1" i="0" u="none" strike="noStrike" cap="none" dirty="0">
                <a:solidFill>
                  <a:srgbClr val="1F47C3"/>
                </a:solidFill>
                <a:latin typeface="Arial"/>
                <a:ea typeface="Arial"/>
                <a:cs typeface="Arial"/>
                <a:sym typeface="Arial"/>
              </a:rPr>
              <a:t>.gov/2023-congressional-report/</a:t>
            </a:r>
            <a:endParaRPr sz="1600" b="1" i="0" u="none" strike="noStrike" cap="none" dirty="0">
              <a:solidFill>
                <a:srgbClr val="1F47C3"/>
              </a:solidFill>
              <a:latin typeface="Arial"/>
              <a:ea typeface="Arial"/>
              <a:cs typeface="Arial"/>
              <a:sym typeface="Arial"/>
            </a:endParaRPr>
          </a:p>
        </p:txBody>
      </p:sp>
      <p:sp>
        <p:nvSpPr>
          <p:cNvPr id="344" name="Google Shape;344;p26"/>
          <p:cNvSpPr txBox="1">
            <a:spLocks noGrp="1"/>
          </p:cNvSpPr>
          <p:nvPr>
            <p:ph type="body" idx="1"/>
          </p:nvPr>
        </p:nvSpPr>
        <p:spPr>
          <a:xfrm>
            <a:off x="2862071" y="1369219"/>
            <a:ext cx="5555221" cy="3398044"/>
          </a:xfrm>
          <a:prstGeom prst="rect">
            <a:avLst/>
          </a:prstGeom>
          <a:noFill/>
          <a:ln>
            <a:noFill/>
          </a:ln>
        </p:spPr>
        <p:txBody>
          <a:bodyPr spcFirstLastPara="1" wrap="square" lIns="91425" tIns="91425" rIns="91425" bIns="91425" anchor="t" anchorCtr="0">
            <a:noAutofit/>
          </a:bodyPr>
          <a:lstStyle/>
          <a:p>
            <a:pPr marL="177800" lvl="0" indent="-177800" algn="l" rtl="0">
              <a:lnSpc>
                <a:spcPct val="100000"/>
              </a:lnSpc>
              <a:spcBef>
                <a:spcPts val="800"/>
              </a:spcBef>
              <a:spcAft>
                <a:spcPts val="0"/>
              </a:spcAft>
              <a:buClr>
                <a:schemeClr val="dk2"/>
              </a:buClr>
              <a:buSzPts val="1200"/>
              <a:buChar char="●"/>
            </a:pPr>
            <a:r>
              <a:rPr lang="en-US" sz="1400" dirty="0">
                <a:latin typeface="+mn-lt"/>
              </a:rPr>
              <a:t>The </a:t>
            </a:r>
            <a:r>
              <a:rPr lang="en-US" sz="1400" b="1" dirty="0">
                <a:latin typeface="+mn-lt"/>
              </a:rPr>
              <a:t>web version of the report</a:t>
            </a:r>
            <a:r>
              <a:rPr lang="en-US" sz="1400" dirty="0">
                <a:latin typeface="+mn-lt"/>
              </a:rPr>
              <a:t> is available at: </a:t>
            </a:r>
            <a:r>
              <a:rPr lang="en-US" sz="1400" u="sng" dirty="0">
                <a:solidFill>
                  <a:schemeClr val="hlink"/>
                </a:solidFill>
                <a:latin typeface="+mn-lt"/>
              </a:rPr>
              <a:t>S</a:t>
            </a:r>
            <a:r>
              <a:rPr lang="en-US" sz="1400" u="sng" dirty="0">
                <a:solidFill>
                  <a:schemeClr val="hlink"/>
                </a:solidFill>
                <a:latin typeface="+mn-lt"/>
                <a:hlinkClick r:id="rId4"/>
              </a:rPr>
              <a:t>ection508.gov/2023-congressional-report/</a:t>
            </a:r>
            <a:endParaRPr lang="en-US" sz="1400" dirty="0">
              <a:latin typeface="+mn-lt"/>
            </a:endParaRPr>
          </a:p>
          <a:p>
            <a:pPr marL="177800" lvl="0" indent="-177800" algn="l" rtl="0">
              <a:lnSpc>
                <a:spcPct val="100000"/>
              </a:lnSpc>
              <a:spcBef>
                <a:spcPts val="800"/>
              </a:spcBef>
              <a:spcAft>
                <a:spcPts val="600"/>
              </a:spcAft>
              <a:buClr>
                <a:schemeClr val="dk2"/>
              </a:buClr>
              <a:buSzPts val="1200"/>
              <a:buChar char="●"/>
            </a:pPr>
            <a:r>
              <a:rPr lang="en-US" sz="1400" dirty="0">
                <a:latin typeface="+mn-lt"/>
              </a:rPr>
              <a:t>A downloadable version of the report, respondent data, and other content related to the Assessment is available at </a:t>
            </a:r>
            <a:r>
              <a:rPr lang="en-US" sz="1400" u="sng" dirty="0">
                <a:solidFill>
                  <a:schemeClr val="hlink"/>
                </a:solidFill>
                <a:latin typeface="+mn-lt"/>
              </a:rPr>
              <a:t>S</a:t>
            </a:r>
            <a:r>
              <a:rPr lang="en-US" sz="1400" u="sng" dirty="0">
                <a:solidFill>
                  <a:schemeClr val="hlink"/>
                </a:solidFill>
                <a:latin typeface="+mn-lt"/>
                <a:hlinkClick r:id="rId4"/>
              </a:rPr>
              <a:t>ection508.gov/2023-congressional-report-downloads/</a:t>
            </a:r>
            <a:r>
              <a:rPr lang="en-US" sz="1400" dirty="0">
                <a:latin typeface="+mn-lt"/>
              </a:rPr>
              <a:t>, including:</a:t>
            </a:r>
          </a:p>
          <a:p>
            <a:pPr marL="635000" lvl="1" indent="-177800">
              <a:spcBef>
                <a:spcPts val="0"/>
              </a:spcBef>
              <a:spcAft>
                <a:spcPts val="600"/>
              </a:spcAft>
              <a:buSzPts val="1200"/>
              <a:buChar char="●"/>
            </a:pPr>
            <a:r>
              <a:rPr lang="en-US" sz="1200" dirty="0">
                <a:latin typeface="+mn-lt"/>
              </a:rPr>
              <a:t>FY 23 Governmentwide Section 508 Assessment (PDF) as transmitted to Congress on December 29, 2023</a:t>
            </a:r>
          </a:p>
          <a:p>
            <a:pPr marL="635000" lvl="1" indent="-177800">
              <a:spcBef>
                <a:spcPts val="0"/>
              </a:spcBef>
              <a:spcAft>
                <a:spcPts val="600"/>
              </a:spcAft>
              <a:buSzPts val="1200"/>
              <a:buChar char="●"/>
            </a:pPr>
            <a:r>
              <a:rPr lang="en-US" sz="1200" dirty="0">
                <a:latin typeface="+mn-lt"/>
              </a:rPr>
              <a:t>Reporting Entity Response Data for FY23 Government-wide Section 508 Assessment (CSV) and (JSON)</a:t>
            </a:r>
          </a:p>
          <a:p>
            <a:pPr marL="635000" lvl="1" indent="-177800">
              <a:spcBef>
                <a:spcPts val="0"/>
              </a:spcBef>
              <a:spcAft>
                <a:spcPts val="600"/>
              </a:spcAft>
              <a:buSzPts val="1200"/>
              <a:buChar char="●"/>
            </a:pPr>
            <a:r>
              <a:rPr lang="en-US" sz="1200" dirty="0">
                <a:latin typeface="+mn-lt"/>
              </a:rPr>
              <a:t>Regression Results for FY23 Governmentwide Section 508 Assessment</a:t>
            </a:r>
          </a:p>
          <a:p>
            <a:pPr marL="635000" lvl="1" indent="-177800">
              <a:spcBef>
                <a:spcPts val="0"/>
              </a:spcBef>
              <a:spcAft>
                <a:spcPts val="600"/>
              </a:spcAft>
              <a:buSzPts val="1200"/>
              <a:buChar char="●"/>
            </a:pPr>
            <a:r>
              <a:rPr lang="en-US" sz="1200" dirty="0">
                <a:latin typeface="+mn-lt"/>
              </a:rPr>
              <a:t>FY23 Governmentwide Section 508 Assessment Data Dictionary</a:t>
            </a:r>
          </a:p>
          <a:p>
            <a:pPr marL="635000" lvl="1" indent="-177800">
              <a:spcBef>
                <a:spcPts val="0"/>
              </a:spcBef>
              <a:spcAft>
                <a:spcPts val="600"/>
              </a:spcAft>
              <a:buSzPts val="1200"/>
              <a:buChar char="●"/>
            </a:pPr>
            <a:r>
              <a:rPr lang="en-US" sz="1200" dirty="0">
                <a:latin typeface="+mn-lt"/>
              </a:rPr>
              <a:t>Data Validation for FY23 Governmentwide Annual Assessment</a:t>
            </a:r>
          </a:p>
        </p:txBody>
      </p:sp>
      <p:sp>
        <p:nvSpPr>
          <p:cNvPr id="345" name="Google Shape;345;p26"/>
          <p:cNvSpPr txBox="1">
            <a:spLocks noGrp="1"/>
          </p:cNvSpPr>
          <p:nvPr>
            <p:ph type="sldNum" idx="12"/>
          </p:nvPr>
        </p:nvSpPr>
        <p:spPr>
          <a:xfrm>
            <a:off x="6457950"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100"/>
              <a:buNone/>
            </a:pPr>
            <a:fld id="{00000000-1234-1234-1234-123412341234}" type="slidenum">
              <a:rPr lang="en" sz="1100"/>
              <a:t>26</a:t>
            </a:fld>
            <a:endParaRPr sz="11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27"/>
          <p:cNvSpPr txBox="1">
            <a:spLocks noGrp="1"/>
          </p:cNvSpPr>
          <p:nvPr>
            <p:ph type="title"/>
          </p:nvPr>
        </p:nvSpPr>
        <p:spPr>
          <a:xfrm>
            <a:off x="628650" y="141112"/>
            <a:ext cx="7886700" cy="994200"/>
          </a:xfrm>
          <a:prstGeom prst="rect">
            <a:avLst/>
          </a:prstGeom>
          <a:noFill/>
          <a:ln>
            <a:noFill/>
          </a:ln>
        </p:spPr>
        <p:txBody>
          <a:bodyPr spcFirstLastPara="1" wrap="square" lIns="91425" tIns="91425" rIns="91425" bIns="91425" anchor="t" anchorCtr="0">
            <a:noAutofit/>
          </a:bodyPr>
          <a:lstStyle/>
          <a:p>
            <a:pPr marL="0" lvl="0" indent="0" algn="ctr" rtl="0">
              <a:lnSpc>
                <a:spcPct val="150000"/>
              </a:lnSpc>
              <a:spcBef>
                <a:spcPts val="0"/>
              </a:spcBef>
              <a:spcAft>
                <a:spcPts val="0"/>
              </a:spcAft>
              <a:buClr>
                <a:schemeClr val="lt1"/>
              </a:buClr>
              <a:buSzPts val="3600"/>
              <a:buFont typeface="Calibri"/>
              <a:buNone/>
            </a:pPr>
            <a:r>
              <a:rPr lang="en" sz="3100"/>
              <a:t>Contact Information</a:t>
            </a:r>
            <a:endParaRPr sz="3100"/>
          </a:p>
        </p:txBody>
      </p:sp>
      <p:sp>
        <p:nvSpPr>
          <p:cNvPr id="351" name="Google Shape;351;p27"/>
          <p:cNvSpPr txBox="1">
            <a:spLocks noGrp="1"/>
          </p:cNvSpPr>
          <p:nvPr>
            <p:ph type="body" idx="1"/>
          </p:nvPr>
        </p:nvSpPr>
        <p:spPr>
          <a:xfrm>
            <a:off x="628650" y="1369219"/>
            <a:ext cx="7886700" cy="3263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800"/>
              </a:spcBef>
              <a:spcAft>
                <a:spcPts val="0"/>
              </a:spcAft>
              <a:buClr>
                <a:schemeClr val="dk2"/>
              </a:buClr>
              <a:buSzPts val="2000"/>
              <a:buNone/>
            </a:pPr>
            <a:r>
              <a:rPr lang="en" sz="2000" b="1">
                <a:highlight>
                  <a:srgbClr val="FFFFFF"/>
                </a:highlight>
              </a:rPr>
              <a:t>Contact the GSA Government-wide IT Accessibility Program:</a:t>
            </a:r>
            <a:endParaRPr sz="2000" b="1">
              <a:highlight>
                <a:srgbClr val="FFFFFF"/>
              </a:highlight>
            </a:endParaRPr>
          </a:p>
          <a:p>
            <a:pPr marL="457200" lvl="0" indent="-323850" algn="l" rtl="0">
              <a:lnSpc>
                <a:spcPct val="100000"/>
              </a:lnSpc>
              <a:spcBef>
                <a:spcPts val="1200"/>
              </a:spcBef>
              <a:spcAft>
                <a:spcPts val="0"/>
              </a:spcAft>
              <a:buSzPts val="1500"/>
              <a:buChar char="●"/>
            </a:pPr>
            <a:r>
              <a:rPr lang="en" sz="1500">
                <a:solidFill>
                  <a:schemeClr val="dk1"/>
                </a:solidFill>
                <a:highlight>
                  <a:srgbClr val="FFFFFF"/>
                </a:highlight>
              </a:rPr>
              <a:t>Visit our Contact Us page at</a:t>
            </a:r>
            <a:r>
              <a:rPr lang="en" sz="1500">
                <a:solidFill>
                  <a:srgbClr val="1763CF"/>
                </a:solidFill>
                <a:highlight>
                  <a:srgbClr val="FFFFFF"/>
                </a:highlight>
              </a:rPr>
              <a:t> </a:t>
            </a:r>
            <a:r>
              <a:rPr lang="en" sz="1500" u="sng">
                <a:solidFill>
                  <a:schemeClr val="hlink"/>
                </a:solidFill>
                <a:highlight>
                  <a:srgbClr val="FFFFFF"/>
                </a:highlight>
                <a:hlinkClick r:id="rId3"/>
              </a:rPr>
              <a:t>https://www.section508.gov/contact-us/</a:t>
            </a:r>
            <a:endParaRPr sz="1500">
              <a:highlight>
                <a:srgbClr val="FFFFFF"/>
              </a:highlight>
            </a:endParaRPr>
          </a:p>
          <a:p>
            <a:pPr marL="457200" lvl="0" indent="-323850" algn="l" rtl="0">
              <a:lnSpc>
                <a:spcPct val="100000"/>
              </a:lnSpc>
              <a:spcBef>
                <a:spcPts val="0"/>
              </a:spcBef>
              <a:spcAft>
                <a:spcPts val="0"/>
              </a:spcAft>
              <a:buSzPts val="1500"/>
              <a:buChar char="●"/>
            </a:pPr>
            <a:r>
              <a:rPr lang="en" sz="1500">
                <a:highlight>
                  <a:srgbClr val="FFFFFF"/>
                </a:highlight>
              </a:rPr>
              <a:t>Contact us via email at</a:t>
            </a:r>
            <a:r>
              <a:rPr lang="en" sz="1500" u="sng">
                <a:solidFill>
                  <a:schemeClr val="hlink"/>
                </a:solidFill>
                <a:highlight>
                  <a:srgbClr val="FFFFFF"/>
                </a:highlight>
              </a:rPr>
              <a:t> </a:t>
            </a:r>
            <a:r>
              <a:rPr lang="en" sz="1500" u="sng">
                <a:solidFill>
                  <a:schemeClr val="hlink"/>
                </a:solidFill>
                <a:highlight>
                  <a:srgbClr val="FFFFFF"/>
                </a:highlight>
                <a:hlinkClick r:id="rId4"/>
              </a:rPr>
              <a:t>section.508@gsa.gov</a:t>
            </a:r>
            <a:endParaRPr sz="1500" u="sng">
              <a:solidFill>
                <a:schemeClr val="hlink"/>
              </a:solidFill>
              <a:highlight>
                <a:srgbClr val="FFFFFF"/>
              </a:highlight>
            </a:endParaRPr>
          </a:p>
          <a:p>
            <a:pPr marL="457200" lvl="0" indent="-323850" algn="l" rtl="0">
              <a:lnSpc>
                <a:spcPct val="100000"/>
              </a:lnSpc>
              <a:spcBef>
                <a:spcPts val="0"/>
              </a:spcBef>
              <a:spcAft>
                <a:spcPts val="0"/>
              </a:spcAft>
              <a:buSzPts val="1500"/>
              <a:buChar char="●"/>
            </a:pPr>
            <a:r>
              <a:rPr lang="en" sz="1500">
                <a:highlight>
                  <a:srgbClr val="FFFFFF"/>
                </a:highlight>
              </a:rPr>
              <a:t>Visit o</a:t>
            </a:r>
            <a:r>
              <a:rPr lang="en" sz="1500">
                <a:solidFill>
                  <a:srgbClr val="1B1B1B"/>
                </a:solidFill>
                <a:highlight>
                  <a:srgbClr val="FFFFFF"/>
                </a:highlight>
              </a:rPr>
              <a:t>ur homepage at </a:t>
            </a:r>
            <a:r>
              <a:rPr lang="en" sz="1500" u="sng">
                <a:solidFill>
                  <a:schemeClr val="hlink"/>
                </a:solidFill>
                <a:highlight>
                  <a:srgbClr val="FFFFFF"/>
                </a:highlight>
                <a:hlinkClick r:id="rId5"/>
              </a:rPr>
              <a:t>section508.gov</a:t>
            </a:r>
            <a:endParaRPr sz="1500">
              <a:solidFill>
                <a:srgbClr val="1B1B1B"/>
              </a:solidFill>
              <a:highlight>
                <a:srgbClr val="FFFFFF"/>
              </a:highlight>
            </a:endParaRPr>
          </a:p>
          <a:p>
            <a:pPr marL="0" lvl="0" indent="0" algn="l" rtl="0">
              <a:lnSpc>
                <a:spcPct val="100000"/>
              </a:lnSpc>
              <a:spcBef>
                <a:spcPts val="1200"/>
              </a:spcBef>
              <a:spcAft>
                <a:spcPts val="0"/>
              </a:spcAft>
              <a:buClr>
                <a:schemeClr val="dk2"/>
              </a:buClr>
              <a:buSzPts val="2000"/>
              <a:buNone/>
            </a:pPr>
            <a:r>
              <a:rPr lang="en" sz="2000" b="1">
                <a:highlight>
                  <a:srgbClr val="FFFFFF"/>
                </a:highlight>
              </a:rPr>
              <a:t>Contact the U.S. Access Board:</a:t>
            </a:r>
            <a:endParaRPr sz="2000" b="1">
              <a:highlight>
                <a:srgbClr val="FFFFFF"/>
              </a:highlight>
            </a:endParaRPr>
          </a:p>
          <a:p>
            <a:pPr marL="457200" lvl="0" indent="-323850" algn="l" rtl="0">
              <a:lnSpc>
                <a:spcPct val="100000"/>
              </a:lnSpc>
              <a:spcBef>
                <a:spcPts val="1200"/>
              </a:spcBef>
              <a:spcAft>
                <a:spcPts val="0"/>
              </a:spcAft>
              <a:buSzPts val="1500"/>
              <a:buChar char="●"/>
            </a:pPr>
            <a:r>
              <a:rPr lang="en" sz="1500" u="sng">
                <a:solidFill>
                  <a:schemeClr val="hlink"/>
                </a:solidFill>
                <a:highlight>
                  <a:srgbClr val="FFFFFF"/>
                </a:highlight>
                <a:hlinkClick r:id="rId6"/>
              </a:rPr>
              <a:t>Section 508 Standards</a:t>
            </a:r>
            <a:r>
              <a:rPr lang="en" sz="1500">
                <a:solidFill>
                  <a:schemeClr val="dk1"/>
                </a:solidFill>
                <a:highlight>
                  <a:srgbClr val="FFFFFF"/>
                </a:highlight>
              </a:rPr>
              <a:t> (https://www.access-board.gov/ict/)</a:t>
            </a:r>
            <a:endParaRPr sz="1500">
              <a:solidFill>
                <a:schemeClr val="dk1"/>
              </a:solidFill>
              <a:highlight>
                <a:srgbClr val="FFFFFF"/>
              </a:highlight>
            </a:endParaRPr>
          </a:p>
          <a:p>
            <a:pPr marL="457200" lvl="0" indent="-323850" algn="l" rtl="0">
              <a:lnSpc>
                <a:spcPct val="100000"/>
              </a:lnSpc>
              <a:spcBef>
                <a:spcPts val="0"/>
              </a:spcBef>
              <a:spcAft>
                <a:spcPts val="0"/>
              </a:spcAft>
              <a:buSzPts val="1500"/>
              <a:buChar char="●"/>
            </a:pPr>
            <a:r>
              <a:rPr lang="en" sz="1500">
                <a:solidFill>
                  <a:srgbClr val="1B1B1B"/>
                </a:solidFill>
                <a:highlight>
                  <a:srgbClr val="FFFFFF"/>
                </a:highlight>
              </a:rPr>
              <a:t>Email: </a:t>
            </a:r>
            <a:r>
              <a:rPr lang="en" sz="1500" u="sng">
                <a:solidFill>
                  <a:schemeClr val="hlink"/>
                </a:solidFill>
                <a:highlight>
                  <a:srgbClr val="FFFFFF"/>
                </a:highlight>
                <a:hlinkClick r:id="rId7"/>
              </a:rPr>
              <a:t>508@access-board.gov</a:t>
            </a:r>
            <a:endParaRPr sz="1500">
              <a:highlight>
                <a:srgbClr val="FFFFFF"/>
              </a:highlight>
            </a:endParaRPr>
          </a:p>
          <a:p>
            <a:pPr marL="457200" lvl="0" indent="-323850" algn="l" rtl="0">
              <a:lnSpc>
                <a:spcPct val="100000"/>
              </a:lnSpc>
              <a:spcBef>
                <a:spcPts val="0"/>
              </a:spcBef>
              <a:spcAft>
                <a:spcPts val="0"/>
              </a:spcAft>
              <a:buClr>
                <a:srgbClr val="1B1B1B"/>
              </a:buClr>
              <a:buSzPts val="1500"/>
              <a:buChar char="●"/>
            </a:pPr>
            <a:r>
              <a:rPr lang="en" sz="1500">
                <a:solidFill>
                  <a:srgbClr val="1B1B1B"/>
                </a:solidFill>
                <a:highlight>
                  <a:srgbClr val="FFFFFF"/>
                </a:highlight>
              </a:rPr>
              <a:t>Phone: (202) 272-0080, extension 3 (voice)</a:t>
            </a:r>
            <a:endParaRPr sz="1500">
              <a:solidFill>
                <a:srgbClr val="1B1B1B"/>
              </a:solidFill>
              <a:highlight>
                <a:srgbClr val="FFFFFF"/>
              </a:highlight>
            </a:endParaRPr>
          </a:p>
          <a:p>
            <a:pPr marL="0" lvl="0" indent="0" algn="l" rtl="0">
              <a:lnSpc>
                <a:spcPct val="100000"/>
              </a:lnSpc>
              <a:spcBef>
                <a:spcPts val="1200"/>
              </a:spcBef>
              <a:spcAft>
                <a:spcPts val="1200"/>
              </a:spcAft>
              <a:buClr>
                <a:schemeClr val="dk2"/>
              </a:buClr>
              <a:buSzPts val="1200"/>
              <a:buNone/>
            </a:pPr>
            <a:endParaRPr sz="1200">
              <a:solidFill>
                <a:srgbClr val="1763CF"/>
              </a:solidFill>
              <a:highlight>
                <a:srgbClr val="FFFFFF"/>
              </a:highlight>
            </a:endParaRPr>
          </a:p>
        </p:txBody>
      </p:sp>
      <p:sp>
        <p:nvSpPr>
          <p:cNvPr id="352" name="Google Shape;352;p27"/>
          <p:cNvSpPr txBox="1">
            <a:spLocks noGrp="1"/>
          </p:cNvSpPr>
          <p:nvPr>
            <p:ph type="sldNum" idx="12"/>
          </p:nvPr>
        </p:nvSpPr>
        <p:spPr>
          <a:xfrm>
            <a:off x="6457950" y="4767263"/>
            <a:ext cx="2057400" cy="273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100"/>
              <a:buNone/>
            </a:pPr>
            <a:fld id="{00000000-1234-1234-1234-123412341234}" type="slidenum">
              <a:rPr lang="en" sz="1100"/>
              <a:t>27</a:t>
            </a:fld>
            <a:endParaRPr sz="11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5"/>
          <p:cNvSpPr txBox="1">
            <a:spLocks noGrp="1"/>
          </p:cNvSpPr>
          <p:nvPr>
            <p:ph type="title"/>
          </p:nvPr>
        </p:nvSpPr>
        <p:spPr>
          <a:xfrm>
            <a:off x="132895" y="107478"/>
            <a:ext cx="8900413" cy="9942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SzPts val="3600"/>
              <a:buNone/>
            </a:pPr>
            <a:r>
              <a:rPr lang="en" sz="3100" dirty="0">
                <a:latin typeface="Arial"/>
                <a:ea typeface="Arial"/>
                <a:cs typeface="Arial"/>
                <a:sym typeface="Arial"/>
              </a:rPr>
              <a:t>CSUN Sessions and Presentation Files (Reprise)</a:t>
            </a:r>
            <a:endParaRPr sz="3100" dirty="0">
              <a:latin typeface="Arial"/>
              <a:ea typeface="Arial"/>
              <a:cs typeface="Arial"/>
              <a:sym typeface="Arial"/>
            </a:endParaRPr>
          </a:p>
        </p:txBody>
      </p:sp>
      <p:pic>
        <p:nvPicPr>
          <p:cNvPr id="5" name="Picture 4" descr="QR Code redirect to Section508.gov/csun2024/ | Section508.gov - Buy. Build. Be Accessible.”">
            <a:extLst>
              <a:ext uri="{FF2B5EF4-FFF2-40B4-BE49-F238E27FC236}">
                <a16:creationId xmlns:a16="http://schemas.microsoft.com/office/drawing/2014/main" id="{6685F011-BE04-5DBB-F804-BCEEE25F97FF}"/>
              </a:ext>
            </a:extLst>
          </p:cNvPr>
          <p:cNvPicPr>
            <a:picLocks noChangeAspect="1"/>
          </p:cNvPicPr>
          <p:nvPr/>
        </p:nvPicPr>
        <p:blipFill>
          <a:blip r:embed="rId3"/>
          <a:stretch>
            <a:fillRect/>
          </a:stretch>
        </p:blipFill>
        <p:spPr>
          <a:xfrm>
            <a:off x="164592" y="1517904"/>
            <a:ext cx="2697480" cy="2697480"/>
          </a:xfrm>
          <a:prstGeom prst="rect">
            <a:avLst/>
          </a:prstGeom>
        </p:spPr>
      </p:pic>
      <p:sp>
        <p:nvSpPr>
          <p:cNvPr id="164" name="Google Shape;164;p5"/>
          <p:cNvSpPr txBox="1"/>
          <p:nvPr/>
        </p:nvSpPr>
        <p:spPr>
          <a:xfrm>
            <a:off x="51574" y="4157859"/>
            <a:ext cx="2923516" cy="403244"/>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600" b="1" i="0" u="none" strike="noStrike" cap="none" dirty="0">
                <a:solidFill>
                  <a:srgbClr val="1F47C3"/>
                </a:solidFill>
                <a:latin typeface="Arial"/>
                <a:ea typeface="Arial"/>
                <a:cs typeface="Arial"/>
                <a:sym typeface="Arial"/>
              </a:rPr>
              <a:t>Section</a:t>
            </a:r>
            <a:r>
              <a:rPr lang="en" sz="1600" b="1" i="0" u="none" strike="noStrike" cap="none" dirty="0">
                <a:solidFill>
                  <a:srgbClr val="27884F"/>
                </a:solidFill>
                <a:latin typeface="Arial"/>
                <a:ea typeface="Arial"/>
                <a:cs typeface="Arial"/>
                <a:sym typeface="Arial"/>
              </a:rPr>
              <a:t>508</a:t>
            </a:r>
            <a:r>
              <a:rPr lang="en" sz="1600" b="1" i="0" u="none" strike="noStrike" cap="none" dirty="0">
                <a:solidFill>
                  <a:srgbClr val="1F47C3"/>
                </a:solidFill>
                <a:latin typeface="Arial"/>
                <a:ea typeface="Arial"/>
                <a:cs typeface="Arial"/>
                <a:sym typeface="Arial"/>
              </a:rPr>
              <a:t>.gov/csun2024/</a:t>
            </a:r>
            <a:endParaRPr sz="1600" b="1" i="0" u="none" strike="noStrike" cap="none" dirty="0">
              <a:solidFill>
                <a:srgbClr val="1F47C3"/>
              </a:solidFill>
              <a:latin typeface="Arial"/>
              <a:ea typeface="Arial"/>
              <a:cs typeface="Arial"/>
              <a:sym typeface="Arial"/>
            </a:endParaRPr>
          </a:p>
        </p:txBody>
      </p:sp>
      <p:sp>
        <p:nvSpPr>
          <p:cNvPr id="162" name="Google Shape;162;p5"/>
          <p:cNvSpPr txBox="1">
            <a:spLocks noGrp="1"/>
          </p:cNvSpPr>
          <p:nvPr>
            <p:ph type="body" idx="1"/>
          </p:nvPr>
        </p:nvSpPr>
        <p:spPr>
          <a:xfrm>
            <a:off x="2721100" y="1445425"/>
            <a:ext cx="6345900" cy="3263400"/>
          </a:xfrm>
          <a:prstGeom prst="rect">
            <a:avLst/>
          </a:prstGeom>
          <a:noFill/>
          <a:ln>
            <a:noFill/>
          </a:ln>
        </p:spPr>
        <p:txBody>
          <a:bodyPr spcFirstLastPara="1" wrap="square" lIns="68575" tIns="34275" rIns="68575" bIns="34275" anchor="t" anchorCtr="0">
            <a:noAutofit/>
          </a:bodyPr>
          <a:lstStyle/>
          <a:p>
            <a:pPr marL="609585" indent="-431789">
              <a:spcBef>
                <a:spcPts val="1067"/>
              </a:spcBef>
              <a:buSzPts val="1500"/>
              <a:buChar char="●"/>
            </a:pPr>
            <a:r>
              <a:rPr lang="en-US" sz="1400" b="1" dirty="0"/>
              <a:t>FED Talk - Section 508 Activities Update by USAB &amp; GSA</a:t>
            </a:r>
            <a:br>
              <a:rPr lang="en-US" sz="1400" b="1" dirty="0"/>
            </a:br>
            <a:r>
              <a:rPr lang="en-US" sz="1400" i="1" dirty="0"/>
              <a:t>Tuesday at 10:20 a.m. in Grand GH</a:t>
            </a:r>
            <a:endParaRPr lang="en-US" sz="1400" b="1" dirty="0"/>
          </a:p>
          <a:p>
            <a:pPr marL="609585" indent="-431789">
              <a:spcBef>
                <a:spcPts val="1067"/>
              </a:spcBef>
              <a:buSzPts val="1500"/>
              <a:buChar char="●"/>
            </a:pPr>
            <a:r>
              <a:rPr lang="en-US" sz="1400" b="1" dirty="0"/>
              <a:t>Section 508 ICT Testing Baseline Portfolio</a:t>
            </a:r>
            <a:br>
              <a:rPr lang="en-US" sz="1400" b="1" dirty="0"/>
            </a:br>
            <a:r>
              <a:rPr lang="en-US" sz="1200" i="1" dirty="0"/>
              <a:t>Wednesday at 10:20 a.m. in Grand GH</a:t>
            </a:r>
          </a:p>
          <a:p>
            <a:pPr marL="609585" indent="-431789">
              <a:spcBef>
                <a:spcPts val="1333"/>
              </a:spcBef>
              <a:buSzPts val="1500"/>
              <a:buChar char="●"/>
            </a:pPr>
            <a:r>
              <a:rPr lang="en-US" sz="1400" b="1" dirty="0" err="1"/>
              <a:t>OpenACR</a:t>
            </a:r>
            <a:r>
              <a:rPr lang="en-US" sz="1400" b="1" dirty="0"/>
              <a:t>: The Future of Accessibility Conformance Reporting</a:t>
            </a:r>
            <a:br>
              <a:rPr lang="en-US" sz="1400" b="1" dirty="0"/>
            </a:br>
            <a:r>
              <a:rPr lang="en-US" sz="1200" i="1" dirty="0"/>
              <a:t>Wednesday at 11:20 a.m. in Grand GH</a:t>
            </a:r>
          </a:p>
          <a:p>
            <a:pPr marL="609585" indent="-431789">
              <a:spcBef>
                <a:spcPts val="1333"/>
              </a:spcBef>
              <a:buSzPts val="1500"/>
              <a:buChar char="●"/>
            </a:pPr>
            <a:r>
              <a:rPr lang="en-US" sz="1400" b="1" dirty="0"/>
              <a:t>Birds of a Feather</a:t>
            </a:r>
            <a:br>
              <a:rPr lang="en-US" sz="1400" b="1" dirty="0"/>
            </a:br>
            <a:r>
              <a:rPr lang="en-US" sz="1200" i="1" dirty="0"/>
              <a:t>Thursday at 12:00 p.m. in Platinum 9-10 Ballroom</a:t>
            </a:r>
          </a:p>
          <a:p>
            <a:pPr marL="609585" indent="-431789">
              <a:spcBef>
                <a:spcPts val="1333"/>
              </a:spcBef>
              <a:buSzPts val="1500"/>
              <a:buChar char="●"/>
            </a:pPr>
            <a:r>
              <a:rPr lang="en-US" sz="1400" b="1" dirty="0"/>
              <a:t>Analytical Approach to the Governmentwide Annual Assessment</a:t>
            </a:r>
            <a:br>
              <a:rPr lang="en-US" sz="1400" b="1" dirty="0"/>
            </a:br>
            <a:r>
              <a:rPr lang="en-US" sz="1200" i="1" dirty="0"/>
              <a:t>Thursday at 3:20 p.m. in Orange County 1-2</a:t>
            </a:r>
          </a:p>
          <a:p>
            <a:pPr marL="609585" indent="-431789">
              <a:spcBef>
                <a:spcPts val="1333"/>
              </a:spcBef>
              <a:spcAft>
                <a:spcPts val="1333"/>
              </a:spcAft>
              <a:buSzPts val="1500"/>
              <a:buChar char="●"/>
            </a:pPr>
            <a:r>
              <a:rPr lang="en-US" sz="1400" b="1" dirty="0"/>
              <a:t>Introduction to the Accessibility Requirements Tool (ART)</a:t>
            </a:r>
            <a:br>
              <a:rPr lang="en-US" sz="1400" b="1" dirty="0"/>
            </a:br>
            <a:r>
              <a:rPr lang="en-US" sz="1200" i="1" dirty="0"/>
              <a:t>Thursday at 4:20 p.m. in Grand JK</a:t>
            </a:r>
          </a:p>
        </p:txBody>
      </p:sp>
      <p:sp>
        <p:nvSpPr>
          <p:cNvPr id="2" name="Google Shape;345;p26">
            <a:extLst>
              <a:ext uri="{FF2B5EF4-FFF2-40B4-BE49-F238E27FC236}">
                <a16:creationId xmlns:a16="http://schemas.microsoft.com/office/drawing/2014/main" id="{C09F6857-883E-BB0B-C39C-7C6A7203E25B}"/>
              </a:ext>
            </a:extLst>
          </p:cNvPr>
          <p:cNvSpPr txBox="1">
            <a:spLocks noGrp="1"/>
          </p:cNvSpPr>
          <p:nvPr>
            <p:ph type="sldNum" idx="12"/>
          </p:nvPr>
        </p:nvSpPr>
        <p:spPr>
          <a:xfrm>
            <a:off x="6457950"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100"/>
              <a:buNone/>
            </a:pPr>
            <a:fld id="{00000000-1234-1234-1234-123412341234}" type="slidenum">
              <a:rPr lang="en" sz="1100"/>
              <a:t>28</a:t>
            </a:fld>
            <a:endParaRPr sz="1100"/>
          </a:p>
        </p:txBody>
      </p:sp>
    </p:spTree>
    <p:extLst>
      <p:ext uri="{BB962C8B-B14F-4D97-AF65-F5344CB8AC3E}">
        <p14:creationId xmlns:p14="http://schemas.microsoft.com/office/powerpoint/2010/main" val="32718411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62E51"/>
        </a:solidFill>
        <a:effectLst/>
      </p:bgPr>
    </p:bg>
    <p:spTree>
      <p:nvGrpSpPr>
        <p:cNvPr id="1" name="Shape 365"/>
        <p:cNvGrpSpPr/>
        <p:nvPr/>
      </p:nvGrpSpPr>
      <p:grpSpPr>
        <a:xfrm>
          <a:off x="0" y="0"/>
          <a:ext cx="0" cy="0"/>
          <a:chOff x="0" y="0"/>
          <a:chExt cx="0" cy="0"/>
        </a:xfrm>
      </p:grpSpPr>
      <p:sp>
        <p:nvSpPr>
          <p:cNvPr id="366" name="Google Shape;366;p29"/>
          <p:cNvSpPr txBox="1">
            <a:spLocks noGrp="1"/>
          </p:cNvSpPr>
          <p:nvPr>
            <p:ph type="title"/>
          </p:nvPr>
        </p:nvSpPr>
        <p:spPr>
          <a:xfrm>
            <a:off x="628650" y="1200150"/>
            <a:ext cx="7886700" cy="27432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lt1"/>
              </a:buClr>
              <a:buSzPts val="4500"/>
              <a:buFont typeface="Calibri"/>
              <a:buNone/>
            </a:pPr>
            <a:r>
              <a:rPr lang="en" dirty="0">
                <a:solidFill>
                  <a:schemeClr val="lt1"/>
                </a:solidFill>
              </a:rPr>
              <a:t>Questions?</a:t>
            </a:r>
            <a:endParaRPr dirty="0">
              <a:solidFill>
                <a:schemeClr val="lt1"/>
              </a:solidFill>
            </a:endParaRPr>
          </a:p>
        </p:txBody>
      </p:sp>
      <p:sp>
        <p:nvSpPr>
          <p:cNvPr id="367" name="Google Shape;367;p2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p>
            <a:pPr marL="0" lvl="0" indent="0" algn="r" rtl="0">
              <a:lnSpc>
                <a:spcPct val="100000"/>
              </a:lnSpc>
              <a:spcBef>
                <a:spcPts val="0"/>
              </a:spcBef>
              <a:spcAft>
                <a:spcPts val="0"/>
              </a:spcAft>
              <a:buSzPts val="1200"/>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3"/>
          <p:cNvSpPr txBox="1">
            <a:spLocks noGrp="1"/>
          </p:cNvSpPr>
          <p:nvPr>
            <p:ph type="title"/>
          </p:nvPr>
        </p:nvSpPr>
        <p:spPr>
          <a:xfrm>
            <a:off x="628650" y="141112"/>
            <a:ext cx="7886700" cy="994172"/>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lt1"/>
              </a:buClr>
              <a:buSzPts val="3600"/>
              <a:buFont typeface="Calibri"/>
              <a:buNone/>
            </a:pPr>
            <a:r>
              <a:rPr lang="en" sz="3100"/>
              <a:t>Agenda</a:t>
            </a:r>
            <a:endParaRPr sz="3100"/>
          </a:p>
        </p:txBody>
      </p:sp>
      <p:sp>
        <p:nvSpPr>
          <p:cNvPr id="144" name="Google Shape;144;p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ctr" anchorCtr="0">
            <a:noAutofit/>
          </a:bodyPr>
          <a:lstStyle/>
          <a:p>
            <a:pPr marL="457200" lvl="0" indent="-381000" algn="l" rtl="0">
              <a:lnSpc>
                <a:spcPct val="100000"/>
              </a:lnSpc>
              <a:spcBef>
                <a:spcPts val="0"/>
              </a:spcBef>
              <a:spcAft>
                <a:spcPts val="0"/>
              </a:spcAft>
              <a:buSzPts val="2400"/>
              <a:buChar char="●"/>
            </a:pPr>
            <a:r>
              <a:rPr lang="en" sz="2400" dirty="0"/>
              <a:t>About Us and the Week Ahead</a:t>
            </a:r>
            <a:endParaRPr sz="2400" dirty="0"/>
          </a:p>
          <a:p>
            <a:pPr marL="457200" lvl="0" indent="-381000" algn="l" rtl="0">
              <a:lnSpc>
                <a:spcPct val="100000"/>
              </a:lnSpc>
              <a:spcBef>
                <a:spcPts val="0"/>
              </a:spcBef>
              <a:spcAft>
                <a:spcPts val="0"/>
              </a:spcAft>
              <a:buSzPts val="2400"/>
              <a:buChar char="●"/>
            </a:pPr>
            <a:r>
              <a:rPr lang="en" sz="2400" dirty="0"/>
              <a:t>Recent Government Actions Affecting Digital Accessibility</a:t>
            </a:r>
            <a:endParaRPr sz="2400" dirty="0"/>
          </a:p>
          <a:p>
            <a:pPr marL="457200" lvl="0" indent="-381000" algn="l" rtl="0">
              <a:lnSpc>
                <a:spcPct val="100000"/>
              </a:lnSpc>
              <a:spcBef>
                <a:spcPts val="0"/>
              </a:spcBef>
              <a:spcAft>
                <a:spcPts val="0"/>
              </a:spcAft>
              <a:buSzPts val="2400"/>
              <a:buChar char="●"/>
            </a:pPr>
            <a:r>
              <a:rPr lang="en" sz="2400" dirty="0"/>
              <a:t>Ongoing Efforts to Advance Digital Accessibility</a:t>
            </a:r>
            <a:endParaRPr sz="2400" dirty="0"/>
          </a:p>
          <a:p>
            <a:pPr marL="457200" lvl="0" indent="-381000" algn="l" rtl="0">
              <a:lnSpc>
                <a:spcPct val="100000"/>
              </a:lnSpc>
              <a:spcBef>
                <a:spcPts val="0"/>
              </a:spcBef>
              <a:spcAft>
                <a:spcPts val="0"/>
              </a:spcAft>
              <a:buSzPts val="2400"/>
              <a:buChar char="●"/>
            </a:pPr>
            <a:r>
              <a:rPr lang="en" sz="2400" dirty="0"/>
              <a:t>Additional Resources </a:t>
            </a:r>
            <a:endParaRPr sz="2400" dirty="0"/>
          </a:p>
          <a:p>
            <a:pPr marL="457200" lvl="0" indent="-381000" algn="l" rtl="0">
              <a:lnSpc>
                <a:spcPct val="100000"/>
              </a:lnSpc>
              <a:spcBef>
                <a:spcPts val="0"/>
              </a:spcBef>
              <a:spcAft>
                <a:spcPts val="0"/>
              </a:spcAft>
              <a:buSzPts val="2400"/>
              <a:buChar char="●"/>
            </a:pPr>
            <a:r>
              <a:rPr lang="en" sz="2400" dirty="0"/>
              <a:t>Questions</a:t>
            </a:r>
            <a:endParaRPr sz="2400" dirty="0"/>
          </a:p>
        </p:txBody>
      </p:sp>
      <p:sp>
        <p:nvSpPr>
          <p:cNvPr id="145" name="Google Shape;145;p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p>
            <a:pPr marL="0" marR="0" lvl="0" indent="0" algn="r" rtl="0">
              <a:lnSpc>
                <a:spcPct val="100000"/>
              </a:lnSpc>
              <a:spcBef>
                <a:spcPts val="0"/>
              </a:spcBef>
              <a:spcAft>
                <a:spcPts val="0"/>
              </a:spcAft>
              <a:buClr>
                <a:srgbClr val="888888"/>
              </a:buClr>
              <a:buSzPts val="1200"/>
              <a:buFont typeface="Calibri"/>
              <a:buNone/>
            </a:pPr>
            <a:fld id="{00000000-1234-1234-1234-123412341234}" type="slidenum">
              <a:rPr lang="en" sz="1200" b="0" i="0" u="none" strike="noStrike" cap="none">
                <a:solidFill>
                  <a:srgbClr val="888888"/>
                </a:solidFill>
                <a:latin typeface="Calibri"/>
                <a:ea typeface="Calibri"/>
                <a:cs typeface="Calibri"/>
                <a:sym typeface="Calibri"/>
              </a:rPr>
              <a:t>3</a:t>
            </a:fld>
            <a:endParaRPr sz="1200" b="0" i="0" u="none" strike="noStrike" cap="none">
              <a:solidFill>
                <a:srgbClr val="888888"/>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4"/>
          <p:cNvSpPr txBox="1">
            <a:spLocks noGrp="1"/>
          </p:cNvSpPr>
          <p:nvPr>
            <p:ph type="title"/>
          </p:nvPr>
        </p:nvSpPr>
        <p:spPr>
          <a:xfrm>
            <a:off x="628650" y="141100"/>
            <a:ext cx="7537200" cy="994200"/>
          </a:xfrm>
          <a:prstGeom prst="rect">
            <a:avLst/>
          </a:prstGeom>
          <a:noFill/>
          <a:ln>
            <a:noFill/>
          </a:ln>
        </p:spPr>
        <p:txBody>
          <a:bodyPr spcFirstLastPara="1" wrap="square" lIns="68575" tIns="34275" rIns="68575" bIns="34275" anchor="ctr" anchorCtr="0">
            <a:normAutofit fontScale="90000"/>
          </a:bodyPr>
          <a:lstStyle/>
          <a:p>
            <a:pPr marL="0" lvl="0" indent="0" algn="ctr" rtl="0">
              <a:lnSpc>
                <a:spcPct val="90000"/>
              </a:lnSpc>
              <a:spcBef>
                <a:spcPts val="0"/>
              </a:spcBef>
              <a:spcAft>
                <a:spcPts val="0"/>
              </a:spcAft>
              <a:buClr>
                <a:schemeClr val="lt1"/>
              </a:buClr>
              <a:buSzPct val="150000"/>
              <a:buFont typeface="Calibri"/>
              <a:buNone/>
            </a:pPr>
            <a:r>
              <a:rPr lang="en" sz="2400"/>
              <a:t>Government-wide IT Accessibility Team from the General Services Administration (GSA) and the U.S. Access Board</a:t>
            </a:r>
            <a:endParaRPr sz="2400"/>
          </a:p>
        </p:txBody>
      </p:sp>
      <p:sp>
        <p:nvSpPr>
          <p:cNvPr id="152" name="Google Shape;152;p4"/>
          <p:cNvSpPr txBox="1">
            <a:spLocks noGrp="1"/>
          </p:cNvSpPr>
          <p:nvPr>
            <p:ph type="body" idx="4294967295"/>
          </p:nvPr>
        </p:nvSpPr>
        <p:spPr>
          <a:xfrm>
            <a:off x="115600" y="1232926"/>
            <a:ext cx="4056900" cy="3677700"/>
          </a:xfrm>
          <a:prstGeom prst="rect">
            <a:avLst/>
          </a:prstGeom>
          <a:noFill/>
          <a:ln>
            <a:noFill/>
          </a:ln>
        </p:spPr>
        <p:txBody>
          <a:bodyPr spcFirstLastPara="1" wrap="square" lIns="68575" tIns="34275" rIns="68575" bIns="34275" anchor="t" anchorCtr="0">
            <a:noAutofit/>
          </a:bodyPr>
          <a:lstStyle/>
          <a:p>
            <a:pPr marL="0" lvl="0" indent="0" algn="ctr" rtl="0">
              <a:lnSpc>
                <a:spcPct val="115000"/>
              </a:lnSpc>
              <a:spcBef>
                <a:spcPts val="1200"/>
              </a:spcBef>
              <a:spcAft>
                <a:spcPts val="0"/>
              </a:spcAft>
              <a:buSzPts val="1800"/>
              <a:buNone/>
            </a:pPr>
            <a:r>
              <a:rPr lang="en" sz="1300" b="1" dirty="0"/>
              <a:t>GSA Government-wide IT Accessibility Team</a:t>
            </a:r>
            <a:endParaRPr sz="1300" b="1" dirty="0"/>
          </a:p>
          <a:p>
            <a:pPr marL="177800" lvl="0" indent="-177800" algn="l" rtl="0">
              <a:lnSpc>
                <a:spcPct val="115000"/>
              </a:lnSpc>
              <a:spcBef>
                <a:spcPts val="1200"/>
              </a:spcBef>
              <a:spcAft>
                <a:spcPts val="0"/>
              </a:spcAft>
              <a:buClr>
                <a:schemeClr val="dk1"/>
              </a:buClr>
              <a:buSzPts val="1100"/>
              <a:buChar char="●"/>
            </a:pPr>
            <a:r>
              <a:rPr lang="en" sz="1300" dirty="0">
                <a:latin typeface="Arial"/>
                <a:ea typeface="Arial"/>
                <a:cs typeface="Arial"/>
                <a:sym typeface="Arial"/>
              </a:rPr>
              <a:t>Host</a:t>
            </a:r>
            <a:r>
              <a:rPr lang="en" sz="1300" dirty="0">
                <a:solidFill>
                  <a:schemeClr val="hlink"/>
                </a:solidFill>
                <a:uFill>
                  <a:noFill/>
                </a:uFill>
                <a:latin typeface="Arial"/>
                <a:ea typeface="Arial"/>
                <a:cs typeface="Arial"/>
                <a:sym typeface="Arial"/>
                <a:hlinkClick r:id="rId3"/>
              </a:rPr>
              <a:t> </a:t>
            </a:r>
            <a:r>
              <a:rPr lang="en" sz="1300" b="1" u="sng" dirty="0">
                <a:solidFill>
                  <a:schemeClr val="hlink"/>
                </a:solidFill>
                <a:latin typeface="Arial"/>
                <a:ea typeface="Arial"/>
                <a:cs typeface="Arial"/>
                <a:sym typeface="Arial"/>
                <a:hlinkClick r:id="rId3"/>
              </a:rPr>
              <a:t>Section508.gov</a:t>
            </a:r>
            <a:r>
              <a:rPr lang="en" sz="1300" dirty="0">
                <a:solidFill>
                  <a:srgbClr val="0579BD"/>
                </a:solidFill>
                <a:latin typeface="Arial"/>
                <a:ea typeface="Arial"/>
                <a:cs typeface="Arial"/>
                <a:sym typeface="Arial"/>
              </a:rPr>
              <a:t> </a:t>
            </a:r>
            <a:r>
              <a:rPr lang="en" sz="1300" dirty="0">
                <a:latin typeface="Arial"/>
                <a:ea typeface="Arial"/>
                <a:cs typeface="Arial"/>
                <a:sym typeface="Arial"/>
              </a:rPr>
              <a:t>and assist with technical support, guidance, and advice to agencies and individuals with questions and issues relating to implementation of Section 508 requirements.</a:t>
            </a:r>
            <a:endParaRPr sz="1100" dirty="0"/>
          </a:p>
          <a:p>
            <a:pPr marL="177800" lvl="0" indent="-177800" algn="l" rtl="0">
              <a:lnSpc>
                <a:spcPct val="115000"/>
              </a:lnSpc>
              <a:spcBef>
                <a:spcPts val="1200"/>
              </a:spcBef>
              <a:spcAft>
                <a:spcPts val="0"/>
              </a:spcAft>
              <a:buClr>
                <a:schemeClr val="dk1"/>
              </a:buClr>
              <a:buSzPts val="1100"/>
              <a:buChar char="●"/>
            </a:pPr>
            <a:r>
              <a:rPr lang="en" sz="1300" dirty="0">
                <a:latin typeface="Arial"/>
                <a:ea typeface="Arial"/>
                <a:cs typeface="Arial"/>
                <a:sym typeface="Arial"/>
              </a:rPr>
              <a:t>Focus on providing support to federal agencies in the following primary areas:</a:t>
            </a:r>
            <a:endParaRPr sz="1100" dirty="0"/>
          </a:p>
          <a:p>
            <a:pPr marL="520700" lvl="1" indent="-317500" algn="l" rtl="0">
              <a:lnSpc>
                <a:spcPct val="115000"/>
              </a:lnSpc>
              <a:spcBef>
                <a:spcPts val="400"/>
              </a:spcBef>
              <a:spcAft>
                <a:spcPts val="0"/>
              </a:spcAft>
              <a:buClr>
                <a:schemeClr val="dk1"/>
              </a:buClr>
              <a:buSzPts val="1000"/>
              <a:buChar char="○"/>
            </a:pPr>
            <a:r>
              <a:rPr lang="en" sz="1300" dirty="0">
                <a:latin typeface="Arial"/>
                <a:ea typeface="Arial"/>
                <a:cs typeface="Arial"/>
                <a:sym typeface="Arial"/>
              </a:rPr>
              <a:t>Policy and Program Management</a:t>
            </a:r>
            <a:endParaRPr sz="1100" dirty="0"/>
          </a:p>
          <a:p>
            <a:pPr marL="520700" lvl="1" indent="-317500" algn="l" rtl="0">
              <a:lnSpc>
                <a:spcPct val="115000"/>
              </a:lnSpc>
              <a:spcBef>
                <a:spcPts val="400"/>
              </a:spcBef>
              <a:spcAft>
                <a:spcPts val="0"/>
              </a:spcAft>
              <a:buClr>
                <a:schemeClr val="dk1"/>
              </a:buClr>
              <a:buSzPts val="1000"/>
              <a:buChar char="○"/>
            </a:pPr>
            <a:r>
              <a:rPr lang="en" sz="1300" dirty="0">
                <a:latin typeface="Arial"/>
                <a:ea typeface="Arial"/>
                <a:cs typeface="Arial"/>
                <a:sym typeface="Arial"/>
              </a:rPr>
              <a:t>Accessible Acquisition</a:t>
            </a:r>
            <a:endParaRPr sz="1100" dirty="0"/>
          </a:p>
          <a:p>
            <a:pPr marL="520700" lvl="1" indent="-317500" algn="l" rtl="0">
              <a:lnSpc>
                <a:spcPct val="115000"/>
              </a:lnSpc>
              <a:spcBef>
                <a:spcPts val="400"/>
              </a:spcBef>
              <a:spcAft>
                <a:spcPts val="0"/>
              </a:spcAft>
              <a:buClr>
                <a:schemeClr val="dk1"/>
              </a:buClr>
              <a:buSzPts val="1000"/>
              <a:buChar char="○"/>
            </a:pPr>
            <a:r>
              <a:rPr lang="en" sz="1300" dirty="0">
                <a:latin typeface="Arial"/>
                <a:ea typeface="Arial"/>
                <a:cs typeface="Arial"/>
                <a:sym typeface="Arial"/>
              </a:rPr>
              <a:t>Content Creation</a:t>
            </a:r>
            <a:endParaRPr sz="1100" dirty="0"/>
          </a:p>
          <a:p>
            <a:pPr marL="520700" lvl="1" indent="-317500" algn="l" rtl="0">
              <a:lnSpc>
                <a:spcPct val="115000"/>
              </a:lnSpc>
              <a:spcBef>
                <a:spcPts val="400"/>
              </a:spcBef>
              <a:spcAft>
                <a:spcPts val="0"/>
              </a:spcAft>
              <a:buClr>
                <a:schemeClr val="dk1"/>
              </a:buClr>
              <a:buSzPts val="1000"/>
              <a:buChar char="○"/>
            </a:pPr>
            <a:r>
              <a:rPr lang="en" sz="1300" dirty="0">
                <a:latin typeface="Arial"/>
                <a:ea typeface="Arial"/>
                <a:cs typeface="Arial"/>
                <a:sym typeface="Arial"/>
              </a:rPr>
              <a:t>Accessible Design and Development</a:t>
            </a:r>
            <a:endParaRPr sz="1100" dirty="0"/>
          </a:p>
          <a:p>
            <a:pPr marL="520700" lvl="1" indent="-317500" algn="l" rtl="0">
              <a:lnSpc>
                <a:spcPct val="115000"/>
              </a:lnSpc>
              <a:spcBef>
                <a:spcPts val="400"/>
              </a:spcBef>
              <a:spcAft>
                <a:spcPts val="0"/>
              </a:spcAft>
              <a:buClr>
                <a:schemeClr val="dk1"/>
              </a:buClr>
              <a:buSzPts val="1000"/>
              <a:buChar char="○"/>
            </a:pPr>
            <a:r>
              <a:rPr lang="en" sz="1300" dirty="0">
                <a:latin typeface="Arial"/>
                <a:ea typeface="Arial"/>
                <a:cs typeface="Arial"/>
                <a:sym typeface="Arial"/>
              </a:rPr>
              <a:t>Accessibility Testing</a:t>
            </a:r>
            <a:endParaRPr sz="1100" dirty="0"/>
          </a:p>
          <a:p>
            <a:pPr marL="520700" lvl="1" indent="-317500" algn="l" rtl="0">
              <a:lnSpc>
                <a:spcPct val="115000"/>
              </a:lnSpc>
              <a:spcBef>
                <a:spcPts val="400"/>
              </a:spcBef>
              <a:spcAft>
                <a:spcPts val="1200"/>
              </a:spcAft>
              <a:buClr>
                <a:schemeClr val="dk1"/>
              </a:buClr>
              <a:buSzPts val="1000"/>
              <a:buChar char="○"/>
            </a:pPr>
            <a:r>
              <a:rPr lang="en" sz="1300" dirty="0">
                <a:latin typeface="Arial"/>
                <a:ea typeface="Arial"/>
                <a:cs typeface="Arial"/>
                <a:sym typeface="Arial"/>
              </a:rPr>
              <a:t>Accessibility Training and Events</a:t>
            </a:r>
            <a:endParaRPr sz="1300" dirty="0"/>
          </a:p>
        </p:txBody>
      </p:sp>
      <p:sp>
        <p:nvSpPr>
          <p:cNvPr id="153" name="Google Shape;153;p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p>
            <a:pPr marL="0" marR="0" lvl="0" indent="0" algn="r" rtl="0">
              <a:lnSpc>
                <a:spcPct val="100000"/>
              </a:lnSpc>
              <a:spcBef>
                <a:spcPts val="0"/>
              </a:spcBef>
              <a:spcAft>
                <a:spcPts val="0"/>
              </a:spcAft>
              <a:buClr>
                <a:srgbClr val="002060"/>
              </a:buClr>
              <a:buSzPts val="900"/>
              <a:buFont typeface="Libre Franklin"/>
              <a:buNone/>
            </a:pPr>
            <a:fld id="{00000000-1234-1234-1234-123412341234}" type="slidenum">
              <a:rPr lang="en" sz="900" b="0" i="0" u="none" strike="noStrike" cap="none">
                <a:solidFill>
                  <a:srgbClr val="002060"/>
                </a:solidFill>
                <a:latin typeface="Libre Franklin"/>
                <a:ea typeface="Libre Franklin"/>
                <a:cs typeface="Libre Franklin"/>
                <a:sym typeface="Libre Franklin"/>
              </a:rPr>
              <a:t>4</a:t>
            </a:fld>
            <a:endParaRPr sz="900" b="0" i="0" u="none" strike="noStrike" cap="none">
              <a:solidFill>
                <a:srgbClr val="002060"/>
              </a:solidFill>
              <a:latin typeface="Libre Franklin"/>
              <a:ea typeface="Libre Franklin"/>
              <a:cs typeface="Libre Franklin"/>
              <a:sym typeface="Libre Franklin"/>
            </a:endParaRPr>
          </a:p>
        </p:txBody>
      </p:sp>
      <p:sp>
        <p:nvSpPr>
          <p:cNvPr id="154" name="Google Shape;154;p4"/>
          <p:cNvSpPr txBox="1"/>
          <p:nvPr/>
        </p:nvSpPr>
        <p:spPr>
          <a:xfrm>
            <a:off x="4722300" y="1234440"/>
            <a:ext cx="3907500" cy="3297539"/>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1200"/>
              </a:spcBef>
              <a:spcAft>
                <a:spcPts val="0"/>
              </a:spcAft>
              <a:buClr>
                <a:srgbClr val="000000"/>
              </a:buClr>
              <a:buSzPts val="1300"/>
              <a:buFont typeface="Arial"/>
              <a:buNone/>
            </a:pPr>
            <a:r>
              <a:rPr lang="en" sz="1300" b="1" i="0" u="none" strike="noStrike" cap="none" dirty="0">
                <a:solidFill>
                  <a:schemeClr val="dk2"/>
                </a:solidFill>
                <a:latin typeface="Arial"/>
                <a:ea typeface="Arial"/>
                <a:cs typeface="Arial"/>
                <a:sym typeface="Arial"/>
              </a:rPr>
              <a:t>U.S. Access Board (USAB)​</a:t>
            </a:r>
            <a:endParaRPr sz="1300" b="1" i="0" u="none" strike="noStrike" cap="none" dirty="0">
              <a:solidFill>
                <a:schemeClr val="dk2"/>
              </a:solidFill>
              <a:latin typeface="Arial"/>
              <a:ea typeface="Arial"/>
              <a:cs typeface="Arial"/>
              <a:sym typeface="Arial"/>
            </a:endParaRPr>
          </a:p>
          <a:p>
            <a:pPr marL="457200" marR="0" lvl="0" indent="-311150" algn="l" rtl="0">
              <a:lnSpc>
                <a:spcPct val="100000"/>
              </a:lnSpc>
              <a:spcBef>
                <a:spcPts val="1000"/>
              </a:spcBef>
              <a:spcAft>
                <a:spcPts val="0"/>
              </a:spcAft>
              <a:buClr>
                <a:schemeClr val="dk2"/>
              </a:buClr>
              <a:buSzPts val="1300"/>
              <a:buFont typeface="Arial"/>
              <a:buChar char="●"/>
            </a:pPr>
            <a:r>
              <a:rPr lang="en" sz="1300" b="0" i="0" u="none" strike="noStrike" cap="none" dirty="0">
                <a:solidFill>
                  <a:schemeClr val="dk2"/>
                </a:solidFill>
                <a:latin typeface="Arial"/>
                <a:ea typeface="Arial"/>
                <a:cs typeface="Arial"/>
                <a:sym typeface="Arial"/>
              </a:rPr>
              <a:t>Develop and issue the Section 508 accessibility standards.​</a:t>
            </a:r>
            <a:endParaRPr sz="1300" b="0" i="0" u="none" strike="noStrike" cap="none" dirty="0">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dk2"/>
              </a:solidFill>
              <a:latin typeface="Arial"/>
              <a:ea typeface="Arial"/>
              <a:cs typeface="Arial"/>
              <a:sym typeface="Arial"/>
            </a:endParaRPr>
          </a:p>
          <a:p>
            <a:pPr marL="457200" marR="0" lvl="0" indent="-311150" algn="l" rtl="0">
              <a:lnSpc>
                <a:spcPct val="100000"/>
              </a:lnSpc>
              <a:spcBef>
                <a:spcPts val="0"/>
              </a:spcBef>
              <a:spcAft>
                <a:spcPts val="0"/>
              </a:spcAft>
              <a:buClr>
                <a:schemeClr val="dk2"/>
              </a:buClr>
              <a:buSzPts val="1300"/>
              <a:buFont typeface="Arial"/>
              <a:buChar char="●"/>
            </a:pPr>
            <a:r>
              <a:rPr lang="en" sz="1300" b="0" i="0" u="none" strike="noStrike" cap="none" dirty="0">
                <a:solidFill>
                  <a:schemeClr val="dk2"/>
                </a:solidFill>
                <a:latin typeface="Arial"/>
                <a:ea typeface="Arial"/>
                <a:cs typeface="Arial"/>
                <a:sym typeface="Arial"/>
              </a:rPr>
              <a:t>Provide technical assistance and training on Section 508 to federal agencies.​</a:t>
            </a:r>
            <a:endParaRPr sz="1300" b="0" i="0" u="none" strike="noStrike" cap="none" dirty="0">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dk2"/>
              </a:solidFill>
              <a:latin typeface="Arial"/>
              <a:ea typeface="Arial"/>
              <a:cs typeface="Arial"/>
              <a:sym typeface="Arial"/>
            </a:endParaRPr>
          </a:p>
          <a:p>
            <a:pPr marL="457200" marR="0" lvl="0" indent="-311150" algn="l" rtl="0">
              <a:lnSpc>
                <a:spcPct val="100000"/>
              </a:lnSpc>
              <a:spcBef>
                <a:spcPts val="0"/>
              </a:spcBef>
              <a:spcAft>
                <a:spcPts val="0"/>
              </a:spcAft>
              <a:buClr>
                <a:schemeClr val="dk2"/>
              </a:buClr>
              <a:buSzPts val="1300"/>
              <a:buFont typeface="Arial"/>
              <a:buChar char="●"/>
            </a:pPr>
            <a:r>
              <a:rPr lang="en" sz="1300" b="0" i="0" u="none" strike="noStrike" cap="none" dirty="0">
                <a:solidFill>
                  <a:schemeClr val="dk2"/>
                </a:solidFill>
                <a:latin typeface="Arial"/>
                <a:ea typeface="Arial"/>
                <a:cs typeface="Arial"/>
                <a:sym typeface="Arial"/>
              </a:rPr>
              <a:t>Support the development of accessibility tools and best practices.​</a:t>
            </a:r>
            <a:endParaRPr sz="1300" b="0" i="0" u="none" strike="noStrike" cap="none" dirty="0">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dk2"/>
              </a:solidFill>
              <a:latin typeface="Arial"/>
              <a:ea typeface="Arial"/>
              <a:cs typeface="Arial"/>
              <a:sym typeface="Arial"/>
            </a:endParaRPr>
          </a:p>
          <a:p>
            <a:pPr marL="457200" marR="0" lvl="0" indent="-311150" algn="l" rtl="0">
              <a:lnSpc>
                <a:spcPct val="100000"/>
              </a:lnSpc>
              <a:spcBef>
                <a:spcPts val="0"/>
              </a:spcBef>
              <a:spcAft>
                <a:spcPts val="0"/>
              </a:spcAft>
              <a:buClr>
                <a:schemeClr val="dk2"/>
              </a:buClr>
              <a:buSzPts val="1300"/>
              <a:buFont typeface="Arial"/>
              <a:buChar char="●"/>
            </a:pPr>
            <a:r>
              <a:rPr lang="en" sz="1300" b="0" i="0" u="none" strike="noStrike" cap="none" dirty="0">
                <a:solidFill>
                  <a:schemeClr val="dk2"/>
                </a:solidFill>
                <a:latin typeface="Arial"/>
                <a:ea typeface="Arial"/>
                <a:cs typeface="Arial"/>
                <a:sym typeface="Arial"/>
              </a:rPr>
              <a:t>Contribute to U.S. and worldwide accessibility communities in support of agency mission to promote equality for people with disabilities.</a:t>
            </a:r>
            <a:endParaRPr sz="1300" b="0" i="0" u="none" strike="noStrike" cap="none" dirty="0">
              <a:solidFill>
                <a:schemeClr val="dk2"/>
              </a:solidFill>
              <a:latin typeface="Arial"/>
              <a:ea typeface="Arial"/>
              <a:cs typeface="Arial"/>
              <a:sym typeface="Arial"/>
            </a:endParaRPr>
          </a:p>
        </p:txBody>
      </p:sp>
      <p:cxnSp>
        <p:nvCxnSpPr>
          <p:cNvPr id="155" name="Google Shape;155;p4">
            <a:extLst>
              <a:ext uri="{C183D7F6-B498-43B3-948B-1728B52AA6E4}">
                <adec:decorative xmlns:adec="http://schemas.microsoft.com/office/drawing/2017/decorative" val="1"/>
              </a:ext>
            </a:extLst>
          </p:cNvPr>
          <p:cNvCxnSpPr/>
          <p:nvPr/>
        </p:nvCxnSpPr>
        <p:spPr>
          <a:xfrm>
            <a:off x="4279475" y="1586900"/>
            <a:ext cx="21300" cy="2844300"/>
          </a:xfrm>
          <a:prstGeom prst="straightConnector1">
            <a:avLst/>
          </a:prstGeom>
          <a:noFill/>
          <a:ln w="9525" cap="flat" cmpd="sng">
            <a:solidFill>
              <a:schemeClr val="dk2"/>
            </a:solidFill>
            <a:prstDash val="solid"/>
            <a:round/>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5"/>
          <p:cNvSpPr txBox="1">
            <a:spLocks noGrp="1"/>
          </p:cNvSpPr>
          <p:nvPr>
            <p:ph type="title"/>
          </p:nvPr>
        </p:nvSpPr>
        <p:spPr>
          <a:xfrm>
            <a:off x="132895" y="107478"/>
            <a:ext cx="8900413" cy="9942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SzPts val="3600"/>
              <a:buNone/>
            </a:pPr>
            <a:r>
              <a:rPr lang="en" sz="3100" dirty="0">
                <a:latin typeface="Arial"/>
                <a:ea typeface="Arial"/>
                <a:cs typeface="Arial"/>
                <a:sym typeface="Arial"/>
              </a:rPr>
              <a:t>CSUN Sessions and Presentation Files</a:t>
            </a:r>
            <a:endParaRPr sz="3100" dirty="0">
              <a:latin typeface="Arial"/>
              <a:ea typeface="Arial"/>
              <a:cs typeface="Arial"/>
              <a:sym typeface="Arial"/>
            </a:endParaRPr>
          </a:p>
        </p:txBody>
      </p:sp>
      <p:pic>
        <p:nvPicPr>
          <p:cNvPr id="5" name="Picture 4" descr="QR Code redirect to Section508.gov/csun2024/ | Section508.gov - Buy. Build. Be Accessible.”">
            <a:extLst>
              <a:ext uri="{FF2B5EF4-FFF2-40B4-BE49-F238E27FC236}">
                <a16:creationId xmlns:a16="http://schemas.microsoft.com/office/drawing/2014/main" id="{6685F011-BE04-5DBB-F804-BCEEE25F97FF}"/>
              </a:ext>
            </a:extLst>
          </p:cNvPr>
          <p:cNvPicPr>
            <a:picLocks noChangeAspect="1"/>
          </p:cNvPicPr>
          <p:nvPr/>
        </p:nvPicPr>
        <p:blipFill>
          <a:blip r:embed="rId3"/>
          <a:stretch>
            <a:fillRect/>
          </a:stretch>
        </p:blipFill>
        <p:spPr>
          <a:xfrm>
            <a:off x="164592" y="1517904"/>
            <a:ext cx="2697480" cy="2697480"/>
          </a:xfrm>
          <a:prstGeom prst="rect">
            <a:avLst/>
          </a:prstGeom>
        </p:spPr>
      </p:pic>
      <p:sp>
        <p:nvSpPr>
          <p:cNvPr id="164" name="Google Shape;164;p5"/>
          <p:cNvSpPr txBox="1"/>
          <p:nvPr/>
        </p:nvSpPr>
        <p:spPr>
          <a:xfrm>
            <a:off x="51574" y="4155887"/>
            <a:ext cx="2923516" cy="403244"/>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600" b="1" i="0" u="none" strike="noStrike" cap="none" dirty="0">
                <a:solidFill>
                  <a:srgbClr val="1F47C3"/>
                </a:solidFill>
                <a:latin typeface="Arial"/>
                <a:ea typeface="Arial"/>
                <a:cs typeface="Arial"/>
                <a:sym typeface="Arial"/>
              </a:rPr>
              <a:t>Section</a:t>
            </a:r>
            <a:r>
              <a:rPr lang="en" sz="1600" b="1" i="0" u="none" strike="noStrike" cap="none" dirty="0">
                <a:solidFill>
                  <a:srgbClr val="27884F"/>
                </a:solidFill>
                <a:latin typeface="Arial"/>
                <a:ea typeface="Arial"/>
                <a:cs typeface="Arial"/>
                <a:sym typeface="Arial"/>
              </a:rPr>
              <a:t>508</a:t>
            </a:r>
            <a:r>
              <a:rPr lang="en" sz="1600" b="1" i="0" u="none" strike="noStrike" cap="none" dirty="0">
                <a:solidFill>
                  <a:srgbClr val="1F47C3"/>
                </a:solidFill>
                <a:latin typeface="Arial"/>
                <a:ea typeface="Arial"/>
                <a:cs typeface="Arial"/>
                <a:sym typeface="Arial"/>
              </a:rPr>
              <a:t>.gov/csun2024/</a:t>
            </a:r>
            <a:endParaRPr sz="1600" b="1" i="0" u="none" strike="noStrike" cap="none" dirty="0">
              <a:solidFill>
                <a:srgbClr val="1F47C3"/>
              </a:solidFill>
              <a:latin typeface="Arial"/>
              <a:ea typeface="Arial"/>
              <a:cs typeface="Arial"/>
              <a:sym typeface="Arial"/>
            </a:endParaRPr>
          </a:p>
        </p:txBody>
      </p:sp>
      <p:sp>
        <p:nvSpPr>
          <p:cNvPr id="162" name="Google Shape;162;p5"/>
          <p:cNvSpPr txBox="1">
            <a:spLocks noGrp="1"/>
          </p:cNvSpPr>
          <p:nvPr>
            <p:ph type="body" idx="1"/>
          </p:nvPr>
        </p:nvSpPr>
        <p:spPr>
          <a:xfrm>
            <a:off x="2721100" y="1445425"/>
            <a:ext cx="6345900" cy="3263400"/>
          </a:xfrm>
          <a:prstGeom prst="rect">
            <a:avLst/>
          </a:prstGeom>
          <a:noFill/>
          <a:ln>
            <a:noFill/>
          </a:ln>
        </p:spPr>
        <p:txBody>
          <a:bodyPr spcFirstLastPara="1" wrap="square" lIns="68575" tIns="34275" rIns="68575" bIns="34275" anchor="t" anchorCtr="0">
            <a:noAutofit/>
          </a:bodyPr>
          <a:lstStyle/>
          <a:p>
            <a:pPr marL="609585" indent="-431789">
              <a:spcBef>
                <a:spcPts val="1067"/>
              </a:spcBef>
              <a:buSzPts val="1500"/>
              <a:buChar char="●"/>
            </a:pPr>
            <a:r>
              <a:rPr lang="en-US" sz="1400" b="1" dirty="0"/>
              <a:t>FED Talk - Section 508 Activities Update by USAB &amp; GSA</a:t>
            </a:r>
            <a:br>
              <a:rPr lang="en-US" sz="1400" b="1" dirty="0"/>
            </a:br>
            <a:r>
              <a:rPr lang="en-US" sz="1400" i="1" dirty="0"/>
              <a:t>Tuesday at 10:20 a.m. in Grand GH</a:t>
            </a:r>
            <a:endParaRPr lang="en-US" sz="1400" b="1" dirty="0"/>
          </a:p>
          <a:p>
            <a:pPr marL="609585" indent="-431789">
              <a:spcBef>
                <a:spcPts val="1067"/>
              </a:spcBef>
              <a:buSzPts val="1500"/>
              <a:buChar char="●"/>
            </a:pPr>
            <a:r>
              <a:rPr lang="en-US" sz="1400" b="1" dirty="0"/>
              <a:t>Section 508 ICT Testing Baseline Portfolio</a:t>
            </a:r>
            <a:br>
              <a:rPr lang="en-US" sz="1400" b="1" dirty="0"/>
            </a:br>
            <a:r>
              <a:rPr lang="en-US" sz="1200" i="1" dirty="0"/>
              <a:t>Wednesday at 10:20 a.m. in Grand GH</a:t>
            </a:r>
          </a:p>
          <a:p>
            <a:pPr marL="609585" indent="-431789">
              <a:spcBef>
                <a:spcPts val="1333"/>
              </a:spcBef>
              <a:buSzPts val="1500"/>
              <a:buChar char="●"/>
            </a:pPr>
            <a:r>
              <a:rPr lang="en-US" sz="1400" b="1" dirty="0" err="1"/>
              <a:t>OpenACR</a:t>
            </a:r>
            <a:r>
              <a:rPr lang="en-US" sz="1400" b="1" dirty="0"/>
              <a:t>: The Future of Accessibility Conformance Reporting</a:t>
            </a:r>
            <a:br>
              <a:rPr lang="en-US" sz="1400" b="1" dirty="0"/>
            </a:br>
            <a:r>
              <a:rPr lang="en-US" sz="1200" i="1" dirty="0"/>
              <a:t>Wednesday at 11:20 a.m. in Grand GH</a:t>
            </a:r>
          </a:p>
          <a:p>
            <a:pPr marL="609585" indent="-431789">
              <a:spcBef>
                <a:spcPts val="1333"/>
              </a:spcBef>
              <a:buSzPts val="1500"/>
              <a:buChar char="●"/>
            </a:pPr>
            <a:r>
              <a:rPr lang="en-US" sz="1400" b="1" dirty="0"/>
              <a:t>Birds of a Feather</a:t>
            </a:r>
            <a:br>
              <a:rPr lang="en-US" sz="1400" b="1" dirty="0"/>
            </a:br>
            <a:r>
              <a:rPr lang="en-US" sz="1200" i="1" dirty="0"/>
              <a:t>Thursday at 12:00 p.m. in Platinum 9-10 Ballroom</a:t>
            </a:r>
          </a:p>
          <a:p>
            <a:pPr marL="609585" indent="-431789">
              <a:spcBef>
                <a:spcPts val="1333"/>
              </a:spcBef>
              <a:buSzPts val="1500"/>
              <a:buChar char="●"/>
            </a:pPr>
            <a:r>
              <a:rPr lang="en-US" sz="1400" b="1" dirty="0"/>
              <a:t>Analytical Approach to the Governmentwide Annual Assessment</a:t>
            </a:r>
            <a:br>
              <a:rPr lang="en-US" sz="1400" b="1" dirty="0"/>
            </a:br>
            <a:r>
              <a:rPr lang="en-US" sz="1200" i="1" dirty="0"/>
              <a:t>Thursday at 3:20 p.m. in Orange County 1-2</a:t>
            </a:r>
          </a:p>
          <a:p>
            <a:pPr marL="609585" indent="-431789">
              <a:spcBef>
                <a:spcPts val="1333"/>
              </a:spcBef>
              <a:spcAft>
                <a:spcPts val="1333"/>
              </a:spcAft>
              <a:buSzPts val="1500"/>
              <a:buChar char="●"/>
            </a:pPr>
            <a:r>
              <a:rPr lang="en-US" sz="1400" b="1" dirty="0"/>
              <a:t>Introduction to the Accessibility Requirements Tool (ART)</a:t>
            </a:r>
            <a:br>
              <a:rPr lang="en-US" sz="1400" b="1" dirty="0"/>
            </a:br>
            <a:r>
              <a:rPr lang="en-US" sz="1200" i="1" dirty="0"/>
              <a:t>Thursday at 4:20 p.m. in Grand JK</a:t>
            </a:r>
          </a:p>
        </p:txBody>
      </p:sp>
      <p:sp>
        <p:nvSpPr>
          <p:cNvPr id="2" name="Google Shape;345;p26">
            <a:extLst>
              <a:ext uri="{FF2B5EF4-FFF2-40B4-BE49-F238E27FC236}">
                <a16:creationId xmlns:a16="http://schemas.microsoft.com/office/drawing/2014/main" id="{C09F6857-883E-BB0B-C39C-7C6A7203E25B}"/>
              </a:ext>
            </a:extLst>
          </p:cNvPr>
          <p:cNvSpPr txBox="1">
            <a:spLocks noGrp="1"/>
          </p:cNvSpPr>
          <p:nvPr>
            <p:ph type="sldNum" idx="12"/>
          </p:nvPr>
        </p:nvSpPr>
        <p:spPr>
          <a:xfrm>
            <a:off x="6457950"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100"/>
              <a:buNone/>
            </a:pPr>
            <a:fld id="{00000000-1234-1234-1234-123412341234}" type="slidenum">
              <a:rPr lang="en" sz="1100"/>
              <a:t>5</a:t>
            </a:fld>
            <a:endParaRPr sz="1100"/>
          </a:p>
        </p:txBody>
      </p:sp>
    </p:spTree>
    <p:extLst>
      <p:ext uri="{BB962C8B-B14F-4D97-AF65-F5344CB8AC3E}">
        <p14:creationId xmlns:p14="http://schemas.microsoft.com/office/powerpoint/2010/main" val="671828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6"/>
          <p:cNvSpPr txBox="1">
            <a:spLocks noGrp="1"/>
          </p:cNvSpPr>
          <p:nvPr>
            <p:ph type="title"/>
          </p:nvPr>
        </p:nvSpPr>
        <p:spPr>
          <a:xfrm>
            <a:off x="623888" y="699742"/>
            <a:ext cx="5712619" cy="2139553"/>
          </a:xfrm>
          <a:prstGeom prst="rect">
            <a:avLst/>
          </a:prstGeom>
          <a:noFill/>
          <a:ln>
            <a:noFill/>
          </a:ln>
        </p:spPr>
        <p:txBody>
          <a:bodyPr spcFirstLastPara="1" wrap="square" lIns="68575" tIns="34275" rIns="68575" bIns="34275" anchor="b" anchorCtr="0">
            <a:normAutofit/>
          </a:bodyPr>
          <a:lstStyle/>
          <a:p>
            <a:pPr marL="0" lvl="0" indent="0" algn="ctr" rtl="0">
              <a:lnSpc>
                <a:spcPct val="90000"/>
              </a:lnSpc>
              <a:spcBef>
                <a:spcPts val="0"/>
              </a:spcBef>
              <a:spcAft>
                <a:spcPts val="0"/>
              </a:spcAft>
              <a:buClr>
                <a:schemeClr val="dk1"/>
              </a:buClr>
              <a:buSzPts val="4500"/>
              <a:buFont typeface="Calibri"/>
              <a:buNone/>
            </a:pPr>
            <a:r>
              <a:rPr lang="en" sz="3100"/>
              <a:t>Recent Government Actions Affecting Digital Accessibility</a:t>
            </a:r>
            <a:endParaRPr sz="3100"/>
          </a:p>
        </p:txBody>
      </p:sp>
      <p:sp>
        <p:nvSpPr>
          <p:cNvPr id="171" name="Google Shape;171;p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Clr>
                <a:srgbClr val="000000"/>
              </a:buClr>
              <a:buSzPts val="1100"/>
              <a:buFont typeface="Arial"/>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7"/>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100"/>
              <a:t>Congressional Actions</a:t>
            </a:r>
            <a:endParaRPr sz="3100"/>
          </a:p>
        </p:txBody>
      </p:sp>
      <p:sp>
        <p:nvSpPr>
          <p:cNvPr id="178" name="Google Shape;178;p7"/>
          <p:cNvSpPr txBox="1">
            <a:spLocks noGrp="1"/>
          </p:cNvSpPr>
          <p:nvPr>
            <p:ph type="body" idx="1"/>
          </p:nvPr>
        </p:nvSpPr>
        <p:spPr>
          <a:xfrm>
            <a:off x="348925" y="1578543"/>
            <a:ext cx="5042700" cy="3259282"/>
          </a:xfrm>
          <a:prstGeom prst="rect">
            <a:avLst/>
          </a:prstGeom>
          <a:noFill/>
          <a:ln>
            <a:noFill/>
          </a:ln>
        </p:spPr>
        <p:txBody>
          <a:bodyPr spcFirstLastPara="1" wrap="square" lIns="68575" tIns="34275" rIns="68575" bIns="34275" anchor="t" anchorCtr="0">
            <a:normAutofit fontScale="47500" lnSpcReduction="20000"/>
          </a:bodyPr>
          <a:lstStyle/>
          <a:p>
            <a:pPr marL="177800" lvl="0" indent="-177847" algn="l" rtl="0">
              <a:lnSpc>
                <a:spcPct val="120000"/>
              </a:lnSpc>
              <a:spcBef>
                <a:spcPts val="0"/>
              </a:spcBef>
              <a:spcAft>
                <a:spcPts val="0"/>
              </a:spcAft>
              <a:buSzPct val="100000"/>
              <a:buChar char="●"/>
            </a:pPr>
            <a:r>
              <a:rPr lang="en" sz="3050" b="1" u="sng" dirty="0">
                <a:solidFill>
                  <a:schemeClr val="hlink"/>
                </a:solidFill>
                <a:hlinkClick r:id="rId3"/>
              </a:rPr>
              <a:t>Unlocking the Virtual Front Door</a:t>
            </a:r>
            <a:r>
              <a:rPr lang="en" sz="3050" b="1" dirty="0"/>
              <a:t> (Senate Aging Committee)</a:t>
            </a:r>
            <a:endParaRPr sz="3050" b="1" dirty="0"/>
          </a:p>
          <a:p>
            <a:pPr marL="520700" lvl="1" indent="-155542" algn="l" rtl="0">
              <a:lnSpc>
                <a:spcPct val="110000"/>
              </a:lnSpc>
              <a:spcBef>
                <a:spcPts val="400"/>
              </a:spcBef>
              <a:spcAft>
                <a:spcPts val="0"/>
              </a:spcAft>
              <a:buSzPct val="100000"/>
              <a:buChar char="○"/>
            </a:pPr>
            <a:r>
              <a:rPr lang="en" sz="3050" dirty="0"/>
              <a:t>An examination of federal technology’s accessibility for people with disabilities, older adults and veterans</a:t>
            </a:r>
            <a:endParaRPr sz="3050" dirty="0"/>
          </a:p>
          <a:p>
            <a:pPr marL="520700" lvl="1" indent="-155542" algn="l" rtl="0">
              <a:lnSpc>
                <a:spcPct val="110000"/>
              </a:lnSpc>
              <a:spcBef>
                <a:spcPts val="400"/>
              </a:spcBef>
              <a:spcAft>
                <a:spcPts val="0"/>
              </a:spcAft>
              <a:buSzPct val="100000"/>
              <a:buChar char="○"/>
            </a:pPr>
            <a:r>
              <a:rPr lang="en" sz="3050" dirty="0"/>
              <a:t>Lays out four primary findings and plans to address the lack of digital accessibility across the federal government</a:t>
            </a:r>
            <a:endParaRPr sz="3050" dirty="0"/>
          </a:p>
          <a:p>
            <a:pPr marL="177800" lvl="0" indent="-177847" algn="l" rtl="0">
              <a:lnSpc>
                <a:spcPct val="110000"/>
              </a:lnSpc>
              <a:spcBef>
                <a:spcPts val="400"/>
              </a:spcBef>
              <a:spcAft>
                <a:spcPts val="0"/>
              </a:spcAft>
              <a:buSzPct val="100000"/>
              <a:buChar char="●"/>
            </a:pPr>
            <a:r>
              <a:rPr lang="en" sz="3050" b="1" u="sng" dirty="0">
                <a:solidFill>
                  <a:schemeClr val="hlink"/>
                </a:solidFill>
                <a:hlinkClick r:id="rId4"/>
              </a:rPr>
              <a:t>Section 752 of the 2023 Congressional Authorizations Act</a:t>
            </a:r>
            <a:r>
              <a:rPr lang="en" sz="3050" b="1" dirty="0"/>
              <a:t> (CAA)</a:t>
            </a:r>
            <a:endParaRPr sz="3050" b="1" dirty="0"/>
          </a:p>
          <a:p>
            <a:pPr marL="520700" lvl="1" indent="-180942" algn="l" rtl="0">
              <a:lnSpc>
                <a:spcPct val="110000"/>
              </a:lnSpc>
              <a:spcBef>
                <a:spcPts val="400"/>
              </a:spcBef>
              <a:spcAft>
                <a:spcPts val="0"/>
              </a:spcAft>
              <a:buSzPct val="100000"/>
              <a:buChar char="○"/>
            </a:pPr>
            <a:r>
              <a:rPr lang="en" sz="3050" dirty="0"/>
              <a:t>Directs Office of Management and Budget (OMB) in consultation with GSA and the U.S. Access Board to release criteria for organizations to assess their own digital accessibility</a:t>
            </a:r>
            <a:endParaRPr sz="3050" dirty="0"/>
          </a:p>
          <a:p>
            <a:pPr marL="520700" lvl="1" indent="-180942" algn="l" rtl="0">
              <a:lnSpc>
                <a:spcPct val="110000"/>
              </a:lnSpc>
              <a:spcBef>
                <a:spcPts val="400"/>
              </a:spcBef>
              <a:spcAft>
                <a:spcPts val="0"/>
              </a:spcAft>
              <a:buSzPct val="100000"/>
              <a:buChar char="○"/>
            </a:pPr>
            <a:r>
              <a:rPr lang="en" sz="3050" dirty="0"/>
              <a:t>Directs GSA in coordination with OMB to create a report based on the findings from these criteria</a:t>
            </a:r>
            <a:endParaRPr sz="3050" dirty="0"/>
          </a:p>
        </p:txBody>
      </p:sp>
      <p:pic>
        <p:nvPicPr>
          <p:cNvPr id="179" name="Google Shape;179;p7" descr="hands typing on a keyboard"/>
          <p:cNvPicPr preferRelativeResize="0"/>
          <p:nvPr/>
        </p:nvPicPr>
        <p:blipFill rotWithShape="1">
          <a:blip r:embed="rId5">
            <a:alphaModFix/>
          </a:blip>
          <a:srcRect/>
          <a:stretch/>
        </p:blipFill>
        <p:spPr>
          <a:xfrm>
            <a:off x="5507799" y="1704773"/>
            <a:ext cx="3310025" cy="2797850"/>
          </a:xfrm>
          <a:prstGeom prst="rect">
            <a:avLst/>
          </a:prstGeom>
          <a:noFill/>
          <a:ln>
            <a:noFill/>
          </a:ln>
        </p:spPr>
      </p:pic>
      <p:sp>
        <p:nvSpPr>
          <p:cNvPr id="180" name="Google Shape;180;p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7</a:t>
            </a:fld>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8"/>
          <p:cNvSpPr txBox="1">
            <a:spLocks noGrp="1"/>
          </p:cNvSpPr>
          <p:nvPr>
            <p:ph type="title"/>
          </p:nvPr>
        </p:nvSpPr>
        <p:spPr>
          <a:xfrm>
            <a:off x="628650" y="141112"/>
            <a:ext cx="7886700" cy="9942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300"/>
              <a:buFont typeface="Calibri"/>
              <a:buNone/>
            </a:pPr>
            <a:r>
              <a:rPr lang="en" sz="3100"/>
              <a:t>OMB Memoranda</a:t>
            </a:r>
            <a:endParaRPr sz="3100"/>
          </a:p>
        </p:txBody>
      </p:sp>
      <p:sp>
        <p:nvSpPr>
          <p:cNvPr id="187" name="Google Shape;187;p8"/>
          <p:cNvSpPr txBox="1">
            <a:spLocks noGrp="1"/>
          </p:cNvSpPr>
          <p:nvPr>
            <p:ph type="body" idx="1"/>
          </p:nvPr>
        </p:nvSpPr>
        <p:spPr>
          <a:xfrm>
            <a:off x="348925" y="1568917"/>
            <a:ext cx="5042700" cy="3472307"/>
          </a:xfrm>
          <a:prstGeom prst="rect">
            <a:avLst/>
          </a:prstGeom>
          <a:noFill/>
          <a:ln>
            <a:noFill/>
          </a:ln>
        </p:spPr>
        <p:txBody>
          <a:bodyPr spcFirstLastPara="1" wrap="square" lIns="68575" tIns="34275" rIns="68575" bIns="34275" anchor="t" anchorCtr="0">
            <a:normAutofit fontScale="47500" lnSpcReduction="20000"/>
          </a:bodyPr>
          <a:lstStyle/>
          <a:p>
            <a:pPr marL="177800" lvl="0" indent="-177831" algn="l" rtl="0">
              <a:lnSpc>
                <a:spcPct val="120000"/>
              </a:lnSpc>
              <a:spcBef>
                <a:spcPts val="0"/>
              </a:spcBef>
              <a:spcAft>
                <a:spcPts val="600"/>
              </a:spcAft>
              <a:buSzPct val="100000"/>
              <a:buChar char="●"/>
            </a:pPr>
            <a:r>
              <a:rPr lang="en" sz="3050" b="1" u="sng" dirty="0">
                <a:solidFill>
                  <a:schemeClr val="hlink"/>
                </a:solidFill>
                <a:hlinkClick r:id="rId3"/>
              </a:rPr>
              <a:t>M23-22:</a:t>
            </a:r>
            <a:r>
              <a:rPr lang="en" sz="3050" b="1" dirty="0"/>
              <a:t> Delivering a Digital First Public Experience</a:t>
            </a:r>
            <a:endParaRPr sz="3050" b="1" dirty="0"/>
          </a:p>
          <a:p>
            <a:pPr marL="520700" lvl="1" indent="-155526" algn="l" rtl="0">
              <a:lnSpc>
                <a:spcPct val="110000"/>
              </a:lnSpc>
              <a:spcBef>
                <a:spcPts val="400"/>
              </a:spcBef>
              <a:spcAft>
                <a:spcPts val="600"/>
              </a:spcAft>
              <a:buClr>
                <a:schemeClr val="dk1"/>
              </a:buClr>
              <a:buSzPct val="100000"/>
              <a:buChar char="○"/>
            </a:pPr>
            <a:r>
              <a:rPr lang="en" sz="3050" dirty="0"/>
              <a:t>Implementation guidance for 21st Century Integrated Digital Experience Act (</a:t>
            </a:r>
            <a:r>
              <a:rPr lang="en" sz="3050" dirty="0" err="1"/>
              <a:t>IDEAct</a:t>
            </a:r>
            <a:r>
              <a:rPr lang="en" sz="3050" dirty="0"/>
              <a:t>)</a:t>
            </a:r>
            <a:endParaRPr sz="3050" dirty="0"/>
          </a:p>
          <a:p>
            <a:pPr marL="520700" lvl="1" indent="-155526" algn="l" rtl="0">
              <a:lnSpc>
                <a:spcPct val="110000"/>
              </a:lnSpc>
              <a:spcBef>
                <a:spcPts val="400"/>
              </a:spcBef>
              <a:spcAft>
                <a:spcPts val="600"/>
              </a:spcAft>
              <a:buSzPct val="100000"/>
              <a:buChar char="○"/>
            </a:pPr>
            <a:r>
              <a:rPr lang="en" sz="3050" dirty="0"/>
              <a:t>States agencies must design and develop high-quality digital experiences that are simple to use, seamless across journeys, and secure by design </a:t>
            </a:r>
            <a:endParaRPr sz="3050" dirty="0"/>
          </a:p>
          <a:p>
            <a:pPr marL="177800" lvl="0" indent="-177831" algn="l" rtl="0">
              <a:lnSpc>
                <a:spcPct val="110000"/>
              </a:lnSpc>
              <a:spcBef>
                <a:spcPts val="1000"/>
              </a:spcBef>
              <a:spcAft>
                <a:spcPts val="600"/>
              </a:spcAft>
              <a:buSzPct val="100000"/>
              <a:buChar char="●"/>
            </a:pPr>
            <a:r>
              <a:rPr lang="en" sz="3050" b="1" u="sng" dirty="0">
                <a:solidFill>
                  <a:schemeClr val="hlink"/>
                </a:solidFill>
                <a:hlinkClick r:id="rId4"/>
              </a:rPr>
              <a:t>M24-08:</a:t>
            </a:r>
            <a:r>
              <a:rPr lang="en" sz="3050" dirty="0"/>
              <a:t> </a:t>
            </a:r>
            <a:r>
              <a:rPr lang="en" sz="3050" b="1" dirty="0"/>
              <a:t>Strengthening Digital Accessibility and the Management of Section 508 of the Rehabilitation Act</a:t>
            </a:r>
            <a:endParaRPr sz="3050" b="1" dirty="0"/>
          </a:p>
          <a:p>
            <a:pPr marL="520700" lvl="1" indent="-180926" algn="l" rtl="0">
              <a:lnSpc>
                <a:spcPct val="110000"/>
              </a:lnSpc>
              <a:spcBef>
                <a:spcPts val="400"/>
              </a:spcBef>
              <a:spcAft>
                <a:spcPts val="600"/>
              </a:spcAft>
              <a:buSzPct val="100000"/>
              <a:buChar char="○"/>
            </a:pPr>
            <a:r>
              <a:rPr lang="en" sz="3050" dirty="0"/>
              <a:t>Provides guidance to help agencies advance digital accessibility by maintaining an accessible federal technology environment, promoting accessible digital experiences, and continuing the implementation of accessibility standards in accordance with Section 508 of the Rehabilitation Act of 1973, as amended</a:t>
            </a:r>
            <a:endParaRPr sz="3050" dirty="0"/>
          </a:p>
        </p:txBody>
      </p:sp>
      <p:pic>
        <p:nvPicPr>
          <p:cNvPr id="188" name="Google Shape;188;p8" descr="hands typing on a keyboard"/>
          <p:cNvPicPr preferRelativeResize="0"/>
          <p:nvPr/>
        </p:nvPicPr>
        <p:blipFill rotWithShape="1">
          <a:blip r:embed="rId5">
            <a:alphaModFix/>
          </a:blip>
          <a:srcRect/>
          <a:stretch/>
        </p:blipFill>
        <p:spPr>
          <a:xfrm>
            <a:off x="5507799" y="1704773"/>
            <a:ext cx="3310025" cy="2797850"/>
          </a:xfrm>
          <a:prstGeom prst="rect">
            <a:avLst/>
          </a:prstGeom>
          <a:noFill/>
          <a:ln>
            <a:noFill/>
          </a:ln>
        </p:spPr>
      </p:pic>
      <p:sp>
        <p:nvSpPr>
          <p:cNvPr id="189" name="Google Shape;189;p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SzPts val="1100"/>
              <a:buNone/>
            </a:pPr>
            <a:fld id="{00000000-1234-1234-1234-123412341234}" type="slidenum">
              <a:rPr lang="en" sz="1100"/>
              <a:t>8</a:t>
            </a:fld>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9"/>
          <p:cNvSpPr txBox="1">
            <a:spLocks noGrp="1"/>
          </p:cNvSpPr>
          <p:nvPr>
            <p:ph type="title"/>
          </p:nvPr>
        </p:nvSpPr>
        <p:spPr>
          <a:xfrm>
            <a:off x="623888" y="699742"/>
            <a:ext cx="5712600" cy="2139600"/>
          </a:xfrm>
          <a:prstGeom prst="rect">
            <a:avLst/>
          </a:prstGeom>
          <a:noFill/>
          <a:ln>
            <a:noFill/>
          </a:ln>
        </p:spPr>
        <p:txBody>
          <a:bodyPr spcFirstLastPara="1" wrap="square" lIns="68575" tIns="34275" rIns="68575" bIns="34275" anchor="b" anchorCtr="0">
            <a:normAutofit/>
          </a:bodyPr>
          <a:lstStyle/>
          <a:p>
            <a:pPr marL="0" lvl="0" indent="0" algn="ctr" rtl="0">
              <a:lnSpc>
                <a:spcPct val="90000"/>
              </a:lnSpc>
              <a:spcBef>
                <a:spcPts val="0"/>
              </a:spcBef>
              <a:spcAft>
                <a:spcPts val="0"/>
              </a:spcAft>
              <a:buClr>
                <a:schemeClr val="dk1"/>
              </a:buClr>
              <a:buSzPts val="4500"/>
              <a:buFont typeface="Calibri"/>
              <a:buNone/>
            </a:pPr>
            <a:r>
              <a:rPr lang="en" sz="3100"/>
              <a:t>Ongoing Efforts to Advance Digital Accessibility</a:t>
            </a:r>
            <a:endParaRPr sz="3100"/>
          </a:p>
        </p:txBody>
      </p:sp>
      <p:sp>
        <p:nvSpPr>
          <p:cNvPr id="196" name="Google Shape;196;p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Clr>
                <a:srgbClr val="000000"/>
              </a:buClr>
              <a:buSzPts val="1100"/>
              <a:buFont typeface="Arial"/>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7FA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393</TotalTime>
  <Words>2142</Words>
  <Application>Microsoft Office PowerPoint</Application>
  <PresentationFormat>On-screen Show (16:9)</PresentationFormat>
  <Paragraphs>234</Paragraphs>
  <Slides>29</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Libre Franklin</vt:lpstr>
      <vt:lpstr>Public Sans</vt:lpstr>
      <vt:lpstr>Roboto</vt:lpstr>
      <vt:lpstr>Calibri</vt:lpstr>
      <vt:lpstr>Gill Sans</vt:lpstr>
      <vt:lpstr>Simple Light</vt:lpstr>
      <vt:lpstr>FED Talk:  Section 508 Activities Update with GSA and the U.S. Access Board</vt:lpstr>
      <vt:lpstr>Today’s Presenters</vt:lpstr>
      <vt:lpstr>Agenda</vt:lpstr>
      <vt:lpstr>Government-wide IT Accessibility Team from the General Services Administration (GSA) and the U.S. Access Board</vt:lpstr>
      <vt:lpstr>CSUN Sessions and Presentation Files</vt:lpstr>
      <vt:lpstr>Recent Government Actions Affecting Digital Accessibility</vt:lpstr>
      <vt:lpstr>Congressional Actions</vt:lpstr>
      <vt:lpstr>OMB Memoranda</vt:lpstr>
      <vt:lpstr>Ongoing Efforts to Advance Digital Accessibility</vt:lpstr>
      <vt:lpstr>The Governmentwide Accessibility Assessment: Mandate</vt:lpstr>
      <vt:lpstr>The Governmentwide Accessibility Assessment: Findings</vt:lpstr>
      <vt:lpstr>Technology Accessibility Playbook</vt:lpstr>
      <vt:lpstr>Section508.gov Body of Knowledge and the Technology Accessibility Playbook</vt:lpstr>
      <vt:lpstr>IT Accessibility Policy Framework</vt:lpstr>
      <vt:lpstr>IT Accessibility Policy Framework:  Concept</vt:lpstr>
      <vt:lpstr>IT Accessibility Policy Framework:  Next Steps</vt:lpstr>
      <vt:lpstr>Accessible Acquisition Tools:  Accessibility Requirements Tool (ART)  and Solicitations Review Tool (SRT)</vt:lpstr>
      <vt:lpstr>The Accessibility Requirements Tool  (ART)</vt:lpstr>
      <vt:lpstr>The Solicitation Requirements Tool  (SRT)</vt:lpstr>
      <vt:lpstr>The ICT Baseline and  Trusted Tester</vt:lpstr>
      <vt:lpstr>ICT Baseline</vt:lpstr>
      <vt:lpstr>Trusted Tester</vt:lpstr>
      <vt:lpstr>OpenACR, OpenACR Editor and the ACR Repository</vt:lpstr>
      <vt:lpstr>The OpenACR Portfolio</vt:lpstr>
      <vt:lpstr>Additional Resources</vt:lpstr>
      <vt:lpstr>Additional Resources Governmentwide Accessibility Assessment</vt:lpstr>
      <vt:lpstr>Contact Information</vt:lpstr>
      <vt:lpstr>CSUN Sessions and Presentation Files (Reprise)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FED Talk:  Section 508 Activities Update with GSA and the U.S. Access Board</dc:title>
  <dc:creator>US Access Board and GSA's Government-wide IT Accessibility Program</dc:creator>
  <cp:lastModifiedBy>MichaelDHorton</cp:lastModifiedBy>
  <cp:revision>13</cp:revision>
  <dcterms:modified xsi:type="dcterms:W3CDTF">2024-03-19T14:33:28Z</dcterms:modified>
</cp:coreProperties>
</file>